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0" r:id="rId2"/>
    <p:sldId id="402" r:id="rId3"/>
    <p:sldId id="403" r:id="rId4"/>
    <p:sldId id="320" r:id="rId5"/>
    <p:sldId id="404" r:id="rId6"/>
    <p:sldId id="414" r:id="rId7"/>
    <p:sldId id="321" r:id="rId8"/>
    <p:sldId id="399" r:id="rId9"/>
    <p:sldId id="415" r:id="rId10"/>
    <p:sldId id="397" r:id="rId11"/>
    <p:sldId id="408" r:id="rId12"/>
    <p:sldId id="424" r:id="rId13"/>
    <p:sldId id="423" r:id="rId14"/>
    <p:sldId id="410" r:id="rId15"/>
    <p:sldId id="412" r:id="rId16"/>
    <p:sldId id="406" r:id="rId17"/>
    <p:sldId id="407" r:id="rId18"/>
    <p:sldId id="323" r:id="rId19"/>
    <p:sldId id="418" r:id="rId20"/>
    <p:sldId id="416" r:id="rId21"/>
    <p:sldId id="417" r:id="rId22"/>
    <p:sldId id="413" r:id="rId23"/>
    <p:sldId id="419" r:id="rId24"/>
    <p:sldId id="387" r:id="rId25"/>
    <p:sldId id="409" r:id="rId26"/>
    <p:sldId id="420" r:id="rId27"/>
    <p:sldId id="401" r:id="rId28"/>
    <p:sldId id="421" r:id="rId29"/>
    <p:sldId id="405" r:id="rId30"/>
    <p:sldId id="42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568952" cy="103942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ГРУДНА ЧАСТИНА АОРТИ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600" b="1" dirty="0" smtClean="0"/>
              <a:t>(</a:t>
            </a:r>
            <a:r>
              <a:rPr lang="uk-UA" sz="3600" b="1" dirty="0" err="1"/>
              <a:t>pars</a:t>
            </a:r>
            <a:r>
              <a:rPr lang="uk-UA" sz="3600" b="1" dirty="0"/>
              <a:t> </a:t>
            </a:r>
            <a:r>
              <a:rPr lang="uk-UA" sz="3600" b="1" dirty="0" err="1"/>
              <a:t>thoracica</a:t>
            </a:r>
            <a:r>
              <a:rPr lang="uk-UA" sz="3600" b="1" dirty="0"/>
              <a:t> </a:t>
            </a:r>
            <a:r>
              <a:rPr lang="uk-UA" sz="3600" b="1" dirty="0" err="1"/>
              <a:t>aortae</a:t>
            </a:r>
            <a:r>
              <a:rPr lang="uk-UA" sz="3600" b="1" dirty="0"/>
              <a:t>)</a:t>
            </a:r>
            <a:endParaRPr lang="ru-RU" b="1" dirty="0"/>
          </a:p>
        </p:txBody>
      </p:sp>
      <p:pic>
        <p:nvPicPr>
          <p:cNvPr id="5122" name="Picture 2" descr="ÐÐ°ÑÑÐ¸Ð½ÐºÐ¸ Ð¿Ð¾ Ð·Ð°Ð¿ÑÐ¾ÑÑ Ð³ÑÑÐ´Ð½Ð°Ñ ÑÐ°ÑÑÑ Ð°Ð¾ÑÑÑ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05" y="1622826"/>
            <a:ext cx="3979691" cy="51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" y="1830820"/>
            <a:ext cx="50577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962770" y="3967566"/>
            <a:ext cx="1537222" cy="429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60672" cy="648071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prstClr val="black"/>
                </a:solidFill>
              </a:rPr>
              <a:t>Черевний стовбур </a:t>
            </a:r>
            <a:r>
              <a:rPr lang="uk-UA" sz="3600" b="1" dirty="0" smtClean="0">
                <a:solidFill>
                  <a:prstClr val="black"/>
                </a:solidFill>
              </a:rPr>
              <a:t/>
            </a:r>
            <a:br>
              <a:rPr lang="uk-UA" sz="3600" b="1" dirty="0" smtClean="0">
                <a:solidFill>
                  <a:prstClr val="black"/>
                </a:solidFill>
              </a:rPr>
            </a:br>
            <a:r>
              <a:rPr lang="uk-UA" sz="3600" b="1" dirty="0" smtClean="0">
                <a:solidFill>
                  <a:prstClr val="black"/>
                </a:solidFill>
              </a:rPr>
              <a:t>(</a:t>
            </a:r>
            <a:r>
              <a:rPr lang="uk-UA" sz="3600" b="1" dirty="0" err="1">
                <a:solidFill>
                  <a:prstClr val="black"/>
                </a:solidFill>
              </a:rPr>
              <a:t>truncus</a:t>
            </a:r>
            <a:r>
              <a:rPr lang="uk-UA" sz="3600" b="1" dirty="0">
                <a:solidFill>
                  <a:prstClr val="black"/>
                </a:solidFill>
              </a:rPr>
              <a:t> </a:t>
            </a:r>
            <a:r>
              <a:rPr lang="uk-UA" sz="3600" b="1" dirty="0" err="1" smtClean="0">
                <a:solidFill>
                  <a:prstClr val="black"/>
                </a:solidFill>
              </a:rPr>
              <a:t>coeliacus</a:t>
            </a:r>
            <a:r>
              <a:rPr lang="uk-UA" sz="3600" b="1" dirty="0">
                <a:solidFill>
                  <a:prstClr val="black"/>
                </a:solidFill>
              </a:rPr>
              <a:t>)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1790285"/>
            <a:ext cx="26774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Довжина </a:t>
            </a:r>
            <a:r>
              <a:rPr lang="uk-UA" dirty="0"/>
              <a:t>1,5-2 см, відходить від </a:t>
            </a:r>
            <a:r>
              <a:rPr lang="uk-UA" dirty="0" smtClean="0"/>
              <a:t>переднього </a:t>
            </a:r>
            <a:r>
              <a:rPr lang="uk-UA" dirty="0"/>
              <a:t>півкола аорти під діафрагмою на рівні XII грудного хребця. </a:t>
            </a:r>
            <a:endParaRPr lang="uk-UA" dirty="0" smtClean="0"/>
          </a:p>
          <a:p>
            <a:endParaRPr lang="uk-UA" u="sng" dirty="0" smtClean="0"/>
          </a:p>
          <a:p>
            <a:r>
              <a:rPr lang="uk-UA" u="sng" dirty="0" smtClean="0"/>
              <a:t>Розпадається </a:t>
            </a:r>
            <a:r>
              <a:rPr lang="uk-UA" u="sng" dirty="0"/>
              <a:t>на три великі гілки: </a:t>
            </a:r>
            <a:endParaRPr lang="uk-UA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ліву шлункову</a:t>
            </a:r>
            <a:r>
              <a:rPr lang="uk-UA" dirty="0"/>
              <a:t> </a:t>
            </a:r>
            <a:r>
              <a:rPr lang="uk-UA" dirty="0" smtClean="0"/>
              <a:t>артерію;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загальну </a:t>
            </a:r>
            <a:r>
              <a:rPr lang="uk-UA" dirty="0"/>
              <a:t>печінкову артерію;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селезінкову артерію.</a:t>
            </a:r>
            <a:endParaRPr lang="ru-RU" dirty="0"/>
          </a:p>
        </p:txBody>
      </p:sp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0284"/>
            <a:ext cx="6264696" cy="44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Гілки черевного стовбуру</a:t>
            </a:r>
            <a:endParaRPr lang="ru-RU" b="1" dirty="0"/>
          </a:p>
        </p:txBody>
      </p:sp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22705" r="12451" b="7626"/>
          <a:stretch/>
        </p:blipFill>
        <p:spPr bwMode="auto">
          <a:xfrm>
            <a:off x="35765" y="1556791"/>
            <a:ext cx="9119160" cy="47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&quot;желудок челове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6632"/>
            <a:ext cx="727280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Картинки по запросу &quot;желудок челове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2647"/>
            <a:ext cx="7403976" cy="666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60672" cy="72008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Селезінкова артерія (a. </a:t>
            </a:r>
            <a:r>
              <a:rPr lang="uk-UA" b="1" dirty="0" err="1"/>
              <a:t>lienalis</a:t>
            </a:r>
            <a:r>
              <a:rPr lang="uk-UA" b="1" dirty="0"/>
              <a:t>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5495" y="1521237"/>
            <a:ext cx="3563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Селезінкова артерія </a:t>
            </a:r>
            <a:r>
              <a:rPr lang="uk-UA" dirty="0" smtClean="0"/>
              <a:t>- </a:t>
            </a:r>
            <a:r>
              <a:rPr lang="uk-UA" dirty="0"/>
              <a:t>найбільша гілка, направляється по верхньому краю тіла підшлункової залози до </a:t>
            </a:r>
            <a:r>
              <a:rPr lang="uk-UA" dirty="0" smtClean="0"/>
              <a:t>селезінки. </a:t>
            </a:r>
          </a:p>
          <a:p>
            <a:r>
              <a:rPr lang="uk-UA" u="sng" dirty="0" smtClean="0"/>
              <a:t>Від </a:t>
            </a:r>
            <a:r>
              <a:rPr lang="uk-UA" u="sng" dirty="0"/>
              <a:t>селезінкової артерії </a:t>
            </a:r>
            <a:r>
              <a:rPr lang="uk-UA" u="sng" dirty="0" smtClean="0"/>
              <a:t>відходять: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короткі </a:t>
            </a:r>
            <a:r>
              <a:rPr lang="uk-UA" b="1" i="1" dirty="0"/>
              <a:t>шлункові артерії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 smtClean="0"/>
              <a:t>gastricae</a:t>
            </a:r>
            <a:r>
              <a:rPr lang="uk-UA" b="1" i="1" dirty="0" smtClean="0"/>
              <a:t> </a:t>
            </a:r>
            <a:r>
              <a:rPr lang="uk-UA" b="1" i="1" dirty="0" err="1"/>
              <a:t>breves</a:t>
            </a:r>
            <a:r>
              <a:rPr lang="uk-UA" b="1" i="1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панкреатичні гілки</a:t>
            </a:r>
          </a:p>
          <a:p>
            <a:r>
              <a:rPr lang="uk-UA" b="1" i="1" dirty="0" smtClean="0"/>
              <a:t>(</a:t>
            </a:r>
            <a:r>
              <a:rPr lang="uk-UA" b="1" i="1" dirty="0" err="1" smtClean="0"/>
              <a:t>rr</a:t>
            </a:r>
            <a:r>
              <a:rPr lang="uk-UA" b="1" i="1" dirty="0"/>
              <a:t>. </a:t>
            </a:r>
            <a:r>
              <a:rPr lang="uk-UA" b="1" i="1" dirty="0" err="1" smtClean="0"/>
              <a:t>pancreaticae</a:t>
            </a:r>
            <a:r>
              <a:rPr lang="uk-UA" b="1" i="1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ліва </a:t>
            </a:r>
            <a:r>
              <a:rPr lang="uk-UA" b="1" i="1" dirty="0" err="1" smtClean="0"/>
              <a:t>шлунково-</a:t>
            </a:r>
            <a:endParaRPr lang="uk-UA" b="1" i="1" dirty="0"/>
          </a:p>
          <a:p>
            <a:r>
              <a:rPr lang="uk-UA" b="1" i="1" dirty="0" smtClean="0"/>
              <a:t>сальникова артерія </a:t>
            </a:r>
          </a:p>
          <a:p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gastroomentalis</a:t>
            </a:r>
            <a:r>
              <a:rPr lang="uk-UA" b="1" i="1" dirty="0"/>
              <a:t> </a:t>
            </a:r>
            <a:r>
              <a:rPr lang="uk-UA" b="1" i="1" dirty="0" err="1"/>
              <a:t>sinistra</a:t>
            </a:r>
            <a:r>
              <a:rPr lang="uk-UA" b="1" i="1" dirty="0"/>
              <a:t>), </a:t>
            </a:r>
            <a:r>
              <a:rPr lang="uk-UA" dirty="0"/>
              <a:t>яка йде </a:t>
            </a:r>
            <a:r>
              <a:rPr lang="uk-UA" dirty="0" smtClean="0"/>
              <a:t>вздовж </a:t>
            </a:r>
            <a:r>
              <a:rPr lang="uk-UA" dirty="0"/>
              <a:t>великої кривизни шлунка, віддаючи </a:t>
            </a:r>
            <a:r>
              <a:rPr lang="uk-UA" i="1" dirty="0"/>
              <a:t>шлункові гілки 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gastricae</a:t>
            </a:r>
            <a:r>
              <a:rPr lang="uk-UA" i="1" dirty="0"/>
              <a:t>)</a:t>
            </a:r>
            <a:r>
              <a:rPr lang="uk-UA" dirty="0"/>
              <a:t> і </a:t>
            </a:r>
            <a:r>
              <a:rPr lang="uk-UA" i="1" dirty="0"/>
              <a:t>сальникові гілки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 err="1" smtClean="0"/>
              <a:t>rr</a:t>
            </a:r>
            <a:r>
              <a:rPr lang="uk-UA" i="1" dirty="0" smtClean="0"/>
              <a:t>. </a:t>
            </a:r>
            <a:r>
              <a:rPr lang="uk-UA" i="1" dirty="0" err="1" smtClean="0"/>
              <a:t>omentales</a:t>
            </a:r>
            <a:r>
              <a:rPr lang="uk-UA" i="1" dirty="0"/>
              <a:t>)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1" y="1556793"/>
            <a:ext cx="5299504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7647" y="5445224"/>
            <a:ext cx="4456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Ліва шлунково-сальникова артерія </a:t>
            </a:r>
            <a:r>
              <a:rPr lang="uk-UA" dirty="0" err="1">
                <a:solidFill>
                  <a:prstClr val="black"/>
                </a:solidFill>
              </a:rPr>
              <a:t>анастомозує</a:t>
            </a:r>
            <a:r>
              <a:rPr lang="uk-UA" dirty="0">
                <a:solidFill>
                  <a:prstClr val="black"/>
                </a:solidFill>
              </a:rPr>
              <a:t> з правою шлунково-сальниковою артерією, що є гілкою шлунково-дванадцятипалої артерії.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640960" cy="576063"/>
          </a:xfrm>
        </p:spPr>
        <p:txBody>
          <a:bodyPr>
            <a:normAutofit/>
          </a:bodyPr>
          <a:lstStyle/>
          <a:p>
            <a:r>
              <a:rPr lang="uk-UA" sz="2000" b="1" dirty="0"/>
              <a:t>Загальна печінкова артерія (a. </a:t>
            </a:r>
            <a:r>
              <a:rPr lang="uk-UA" sz="2000" b="1" dirty="0" err="1"/>
              <a:t>hepatica</a:t>
            </a:r>
            <a:r>
              <a:rPr lang="uk-UA" sz="2000" b="1" dirty="0"/>
              <a:t> </a:t>
            </a:r>
            <a:r>
              <a:rPr lang="uk-UA" sz="2000" b="1" dirty="0" err="1"/>
              <a:t>communis</a:t>
            </a:r>
            <a:r>
              <a:rPr lang="uk-UA" sz="2000" b="1" dirty="0"/>
              <a:t>)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00" y="1375896"/>
            <a:ext cx="3707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В</a:t>
            </a:r>
            <a:r>
              <a:rPr lang="uk-UA" sz="1600" dirty="0" smtClean="0"/>
              <a:t>ід загальної печінкової артерії відходить шлунково-дванадцятипала </a:t>
            </a:r>
            <a:r>
              <a:rPr lang="uk-UA" sz="1600" dirty="0"/>
              <a:t>артерія, після чого </a:t>
            </a:r>
            <a:r>
              <a:rPr lang="uk-UA" sz="1600" dirty="0" smtClean="0"/>
              <a:t>вона отримує </a:t>
            </a:r>
            <a:r>
              <a:rPr lang="uk-UA" sz="1600" dirty="0"/>
              <a:t>назву власної печінкової артерії.</a:t>
            </a:r>
            <a:endParaRPr lang="ru-RU" sz="1600" dirty="0"/>
          </a:p>
          <a:p>
            <a:r>
              <a:rPr lang="uk-UA" sz="1600" b="1" dirty="0"/>
              <a:t>Шлунково-дванадцятипала артерія (a. </a:t>
            </a:r>
            <a:r>
              <a:rPr lang="uk-UA" sz="1600" b="1" dirty="0" err="1"/>
              <a:t>gastroduodenalis</a:t>
            </a:r>
            <a:r>
              <a:rPr lang="uk-UA" sz="1600" b="1" dirty="0"/>
              <a:t>) </a:t>
            </a:r>
            <a:r>
              <a:rPr lang="uk-UA" sz="1600" dirty="0" smtClean="0"/>
              <a:t>йде </a:t>
            </a:r>
            <a:r>
              <a:rPr lang="uk-UA" sz="1600" dirty="0"/>
              <a:t>вниз позаду воротаря </a:t>
            </a:r>
            <a:r>
              <a:rPr lang="uk-UA" sz="1600" dirty="0" smtClean="0"/>
              <a:t>шлунка і </a:t>
            </a:r>
            <a:r>
              <a:rPr lang="uk-UA" sz="1600" u="sng" dirty="0"/>
              <a:t>ділиться на три </a:t>
            </a:r>
            <a:r>
              <a:rPr lang="uk-UA" sz="1600" u="sng" dirty="0" smtClean="0"/>
              <a:t>судини</a:t>
            </a:r>
            <a:r>
              <a:rPr lang="uk-UA" sz="1600" u="sng" dirty="0"/>
              <a:t>:</a:t>
            </a:r>
            <a:endParaRPr lang="ru-RU" sz="1600" u="sng" dirty="0"/>
          </a:p>
          <a:p>
            <a:r>
              <a:rPr lang="uk-UA" sz="1600" dirty="0" smtClean="0"/>
              <a:t>- </a:t>
            </a:r>
            <a:r>
              <a:rPr lang="uk-UA" sz="1600" b="1" i="1" dirty="0" smtClean="0"/>
              <a:t>праву </a:t>
            </a:r>
            <a:r>
              <a:rPr lang="uk-UA" sz="1600" b="1" i="1" dirty="0"/>
              <a:t>шлунково-сальникову артерію (a. </a:t>
            </a:r>
            <a:r>
              <a:rPr lang="uk-UA" sz="1600" b="1" i="1" dirty="0" err="1"/>
              <a:t>gastroomentalis</a:t>
            </a:r>
            <a:r>
              <a:rPr lang="uk-UA" sz="1600" b="1" i="1" dirty="0"/>
              <a:t> </a:t>
            </a:r>
            <a:r>
              <a:rPr lang="uk-UA" sz="1600" b="1" i="1" dirty="0" err="1"/>
              <a:t>dextra</a:t>
            </a:r>
            <a:r>
              <a:rPr lang="uk-UA" sz="1600" b="1" i="1" dirty="0"/>
              <a:t>)</a:t>
            </a:r>
            <a:r>
              <a:rPr lang="uk-UA" sz="1600" dirty="0"/>
              <a:t>, яка </a:t>
            </a:r>
            <a:r>
              <a:rPr lang="uk-UA" sz="1600" dirty="0" smtClean="0"/>
              <a:t>йде вліво </a:t>
            </a:r>
            <a:r>
              <a:rPr lang="uk-UA" sz="1600" dirty="0"/>
              <a:t>по </a:t>
            </a:r>
            <a:r>
              <a:rPr lang="uk-UA" sz="1600" dirty="0" smtClean="0"/>
              <a:t>великій кривизні </a:t>
            </a:r>
            <a:r>
              <a:rPr lang="uk-UA" sz="1600" dirty="0"/>
              <a:t>шлунка, де </a:t>
            </a:r>
            <a:r>
              <a:rPr lang="uk-UA" sz="1600" dirty="0" err="1" smtClean="0"/>
              <a:t>анастомозує</a:t>
            </a:r>
            <a:r>
              <a:rPr lang="uk-UA" sz="1600" dirty="0" smtClean="0"/>
              <a:t> </a:t>
            </a:r>
            <a:r>
              <a:rPr lang="uk-UA" sz="1600" dirty="0"/>
              <a:t>з </a:t>
            </a:r>
            <a:r>
              <a:rPr lang="uk-UA" sz="1600" dirty="0" smtClean="0"/>
              <a:t>лівою однойменною артерією;</a:t>
            </a:r>
          </a:p>
          <a:p>
            <a:r>
              <a:rPr lang="uk-UA" sz="1600" dirty="0"/>
              <a:t>- </a:t>
            </a:r>
            <a:r>
              <a:rPr lang="uk-UA" sz="1600" b="1" i="1" dirty="0"/>
              <a:t>верхні задню </a:t>
            </a:r>
            <a:r>
              <a:rPr lang="uk-UA" sz="1600" dirty="0"/>
              <a:t>і</a:t>
            </a:r>
            <a:r>
              <a:rPr lang="uk-UA" sz="1600" b="1" i="1" dirty="0"/>
              <a:t> передню </a:t>
            </a:r>
            <a:r>
              <a:rPr lang="uk-UA" sz="1600" b="1" i="1" dirty="0" smtClean="0"/>
              <a:t>підшлункової-дванадцятипалі </a:t>
            </a:r>
            <a:r>
              <a:rPr lang="uk-UA" sz="1600" b="1" i="1" dirty="0"/>
              <a:t>артерії (</a:t>
            </a:r>
            <a:r>
              <a:rPr lang="uk-UA" sz="1600" b="1" i="1" dirty="0" err="1"/>
              <a:t>aa</a:t>
            </a:r>
            <a:r>
              <a:rPr lang="uk-UA" sz="1600" b="1" i="1" dirty="0"/>
              <a:t>. </a:t>
            </a:r>
            <a:r>
              <a:rPr lang="uk-UA" sz="1600" b="1" i="1" dirty="0" err="1" smtClean="0"/>
              <a:t>pancreatoduodenales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superiores</a:t>
            </a:r>
            <a:r>
              <a:rPr lang="uk-UA" sz="1600" b="1" i="1" dirty="0"/>
              <a:t> </a:t>
            </a:r>
            <a:r>
              <a:rPr lang="uk-UA" sz="1600" b="1" i="1" dirty="0" err="1"/>
              <a:t>posterior</a:t>
            </a:r>
            <a:r>
              <a:rPr lang="uk-UA" sz="1600" b="1" i="1" dirty="0"/>
              <a:t> </a:t>
            </a:r>
            <a:r>
              <a:rPr lang="uk-UA" sz="1600" b="1" i="1" dirty="0" err="1"/>
              <a:t>et</a:t>
            </a:r>
            <a:r>
              <a:rPr lang="uk-UA" sz="1600" b="1" i="1" dirty="0"/>
              <a:t> </a:t>
            </a:r>
            <a:r>
              <a:rPr lang="uk-UA" sz="1600" b="1" i="1" dirty="0" err="1"/>
              <a:t>anterior</a:t>
            </a:r>
            <a:r>
              <a:rPr lang="uk-UA" sz="1600" b="1" i="1" dirty="0"/>
              <a:t>)</a:t>
            </a:r>
            <a:r>
              <a:rPr lang="uk-UA" sz="1600" dirty="0"/>
              <a:t>, які віддають </a:t>
            </a:r>
            <a:r>
              <a:rPr lang="uk-UA" sz="1600" i="1" dirty="0"/>
              <a:t>підшлункові гілки (</a:t>
            </a:r>
            <a:r>
              <a:rPr lang="uk-UA" sz="1600" i="1" dirty="0" err="1"/>
              <a:t>rr</a:t>
            </a:r>
            <a:r>
              <a:rPr lang="uk-UA" sz="1600" i="1" dirty="0"/>
              <a:t>. </a:t>
            </a:r>
            <a:r>
              <a:rPr lang="uk-UA" sz="1600" i="1" dirty="0" err="1"/>
              <a:t>pancreaticae</a:t>
            </a:r>
            <a:r>
              <a:rPr lang="uk-UA" sz="1600" i="1" dirty="0"/>
              <a:t>) </a:t>
            </a:r>
            <a:r>
              <a:rPr lang="uk-UA" sz="1600" dirty="0"/>
              <a:t>і</a:t>
            </a:r>
            <a:r>
              <a:rPr lang="uk-UA" sz="1600" i="1" dirty="0"/>
              <a:t> </a:t>
            </a:r>
            <a:r>
              <a:rPr lang="uk-UA" sz="1600" i="1" dirty="0" smtClean="0"/>
              <a:t>гілки дванадцятипалої  кишки (</a:t>
            </a:r>
            <a:r>
              <a:rPr lang="uk-UA" sz="1600" i="1" dirty="0" err="1" smtClean="0"/>
              <a:t>rr</a:t>
            </a:r>
            <a:r>
              <a:rPr lang="uk-UA" sz="1600" i="1" dirty="0"/>
              <a:t>. </a:t>
            </a:r>
            <a:r>
              <a:rPr lang="uk-UA" sz="1600" i="1" dirty="0" err="1"/>
              <a:t>duodenales</a:t>
            </a:r>
            <a:r>
              <a:rPr lang="uk-UA" sz="1600" i="1" dirty="0" smtClean="0"/>
              <a:t>).</a:t>
            </a:r>
            <a:endParaRPr lang="ru-RU" sz="1600" i="1" dirty="0"/>
          </a:p>
        </p:txBody>
      </p:sp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8" y="764705"/>
            <a:ext cx="5184576" cy="35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8641" y="4437112"/>
            <a:ext cx="5214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Власна печінкова артерія (a. </a:t>
            </a:r>
            <a:r>
              <a:rPr lang="uk-UA" sz="1600" b="1" dirty="0" err="1"/>
              <a:t>hepatica</a:t>
            </a:r>
            <a:r>
              <a:rPr lang="uk-UA" sz="1600" b="1" dirty="0"/>
              <a:t> </a:t>
            </a:r>
            <a:r>
              <a:rPr lang="uk-UA" sz="1600" b="1" dirty="0" err="1"/>
              <a:t>propria</a:t>
            </a:r>
            <a:r>
              <a:rPr lang="uk-UA" sz="1600" b="1" dirty="0"/>
              <a:t>) </a:t>
            </a:r>
            <a:r>
              <a:rPr lang="uk-UA" sz="1600" dirty="0"/>
              <a:t>проходить в товщі </a:t>
            </a:r>
            <a:r>
              <a:rPr lang="uk-UA" sz="1600" dirty="0" smtClean="0"/>
              <a:t>печінково-дванадцятипалої зв'язки та </a:t>
            </a:r>
            <a:r>
              <a:rPr lang="uk-UA" sz="1600" dirty="0"/>
              <a:t>біля воріт печінки ділиться на </a:t>
            </a:r>
            <a:r>
              <a:rPr lang="uk-UA" sz="1600" b="1" i="1" dirty="0"/>
              <a:t>праву і ліву гілки (r. </a:t>
            </a:r>
            <a:r>
              <a:rPr lang="uk-UA" sz="1600" b="1" i="1" dirty="0" err="1" smtClean="0"/>
              <a:t>dexter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et</a:t>
            </a:r>
            <a:r>
              <a:rPr lang="uk-UA" sz="1600" b="1" i="1" dirty="0"/>
              <a:t> r. </a:t>
            </a:r>
            <a:r>
              <a:rPr lang="uk-UA" sz="1600" b="1" i="1" dirty="0" err="1" smtClean="0"/>
              <a:t>sinister</a:t>
            </a:r>
            <a:r>
              <a:rPr lang="uk-UA" sz="1600" b="1" i="1" dirty="0" smtClean="0"/>
              <a:t>)</a:t>
            </a:r>
            <a:r>
              <a:rPr lang="uk-UA" sz="1600" dirty="0" smtClean="0"/>
              <a:t>. Права </a:t>
            </a:r>
            <a:r>
              <a:rPr lang="uk-UA" sz="1600" dirty="0"/>
              <a:t>гілка віддає </a:t>
            </a:r>
            <a:r>
              <a:rPr lang="uk-UA" sz="1600" i="1" dirty="0" err="1" smtClean="0"/>
              <a:t>жовчно-міхурову</a:t>
            </a:r>
            <a:r>
              <a:rPr lang="uk-UA" sz="1600" i="1" dirty="0" smtClean="0"/>
              <a:t> </a:t>
            </a:r>
            <a:r>
              <a:rPr lang="uk-UA" sz="1600" i="1" dirty="0"/>
              <a:t>артерію </a:t>
            </a:r>
            <a:r>
              <a:rPr lang="uk-UA" sz="1600" i="1" dirty="0" smtClean="0"/>
              <a:t>(</a:t>
            </a:r>
            <a:r>
              <a:rPr lang="uk-UA" sz="1600" i="1" dirty="0"/>
              <a:t>a. </a:t>
            </a:r>
            <a:r>
              <a:rPr lang="uk-UA" sz="1600" i="1" dirty="0" err="1"/>
              <a:t>cystica</a:t>
            </a:r>
            <a:r>
              <a:rPr lang="uk-UA" sz="1600" i="1" dirty="0"/>
              <a:t>)</a:t>
            </a:r>
            <a:r>
              <a:rPr lang="uk-UA" sz="1600" dirty="0"/>
              <a:t>. </a:t>
            </a:r>
            <a:endParaRPr lang="uk-UA" sz="1600" dirty="0" smtClean="0"/>
          </a:p>
          <a:p>
            <a:r>
              <a:rPr lang="uk-UA" sz="1600" dirty="0" smtClean="0"/>
              <a:t>Від </a:t>
            </a:r>
            <a:r>
              <a:rPr lang="uk-UA" sz="1600" dirty="0"/>
              <a:t>власної печінкової артерії (у її початку) відходить </a:t>
            </a:r>
            <a:r>
              <a:rPr lang="uk-UA" sz="1600" b="1" i="1" dirty="0"/>
              <a:t>права шлункова артерія (a. </a:t>
            </a:r>
            <a:r>
              <a:rPr lang="uk-UA" sz="1600" b="1" i="1" dirty="0" err="1"/>
              <a:t>gastrica</a:t>
            </a:r>
            <a:r>
              <a:rPr lang="uk-UA" sz="1600" b="1" i="1" dirty="0"/>
              <a:t> </a:t>
            </a:r>
            <a:r>
              <a:rPr lang="uk-UA" sz="1600" b="1" i="1" dirty="0" err="1"/>
              <a:t>dextra</a:t>
            </a:r>
            <a:r>
              <a:rPr lang="uk-UA" sz="1600" b="1" i="1" dirty="0"/>
              <a:t>)</a:t>
            </a:r>
            <a:r>
              <a:rPr lang="uk-UA" sz="1600" dirty="0"/>
              <a:t>, яка проходить по малій кривизни </a:t>
            </a:r>
            <a:r>
              <a:rPr lang="uk-UA" sz="1600" dirty="0" smtClean="0"/>
              <a:t>шлунка. </a:t>
            </a:r>
            <a:endParaRPr lang="ru-RU" sz="1600" dirty="0"/>
          </a:p>
        </p:txBody>
      </p:sp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1"/>
            <a:ext cx="6509320" cy="43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" y="3931"/>
            <a:ext cx="6083729" cy="43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Ліва шлункова артерія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/>
              <a:t>a. </a:t>
            </a:r>
            <a:r>
              <a:rPr lang="uk-UA" b="1" dirty="0" err="1"/>
              <a:t>Gastrica</a:t>
            </a:r>
            <a:r>
              <a:rPr lang="uk-UA" b="1" dirty="0"/>
              <a:t> </a:t>
            </a:r>
            <a:r>
              <a:rPr lang="uk-UA" b="1" dirty="0" err="1"/>
              <a:t>sinistra</a:t>
            </a:r>
            <a:r>
              <a:rPr lang="uk-UA" b="1" dirty="0"/>
              <a:t>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43600" y="1844824"/>
            <a:ext cx="360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Ліва шлункова артерія </a:t>
            </a:r>
            <a:r>
              <a:rPr lang="uk-UA" dirty="0" smtClean="0"/>
              <a:t>відходить </a:t>
            </a:r>
            <a:r>
              <a:rPr lang="uk-UA" dirty="0"/>
              <a:t>від черевного стовбура </a:t>
            </a:r>
            <a:r>
              <a:rPr lang="uk-UA" dirty="0" smtClean="0"/>
              <a:t>і йде вліво </a:t>
            </a:r>
            <a:r>
              <a:rPr lang="uk-UA" dirty="0"/>
              <a:t>до кардії шлунка. Потім ця артерія йде по малій кривизні шлунка між листками малого сальника, де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</a:t>
            </a:r>
            <a:r>
              <a:rPr lang="uk-UA" dirty="0" smtClean="0"/>
              <a:t>правою шлунковою артерією </a:t>
            </a:r>
            <a:r>
              <a:rPr lang="uk-UA" dirty="0"/>
              <a:t>- гілкою власної печінкової артерії. </a:t>
            </a:r>
            <a:endParaRPr lang="uk-UA" dirty="0" smtClean="0"/>
          </a:p>
          <a:p>
            <a:r>
              <a:rPr lang="uk-UA" dirty="0" smtClean="0"/>
              <a:t>Від </a:t>
            </a:r>
            <a:r>
              <a:rPr lang="uk-UA" dirty="0"/>
              <a:t>лівої шлункової артерії відходять гілки, що живлять передню і задню стінки шлунка, а також </a:t>
            </a:r>
            <a:r>
              <a:rPr lang="uk-UA" b="1" i="1" dirty="0" smtClean="0"/>
              <a:t>стравохідні </a:t>
            </a:r>
            <a:r>
              <a:rPr lang="uk-UA" b="1" i="1" dirty="0"/>
              <a:t>гілки </a:t>
            </a:r>
            <a:r>
              <a:rPr lang="uk-UA" b="1" i="1" dirty="0" smtClean="0"/>
              <a:t>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 smtClean="0"/>
              <a:t>oesophageales</a:t>
            </a:r>
            <a:r>
              <a:rPr lang="uk-UA" b="1" i="1" dirty="0"/>
              <a:t>), </a:t>
            </a:r>
            <a:r>
              <a:rPr lang="uk-UA" dirty="0"/>
              <a:t>що живлять нижні відділи стравоходу. </a:t>
            </a:r>
            <a:endParaRPr lang="uk-UA" dirty="0" smtClean="0"/>
          </a:p>
        </p:txBody>
      </p:sp>
      <p:pic>
        <p:nvPicPr>
          <p:cNvPr id="820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0861"/>
            <a:ext cx="536408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7261"/>
            <a:ext cx="8640960" cy="1039427"/>
          </a:xfrm>
        </p:spPr>
        <p:txBody>
          <a:bodyPr>
            <a:normAutofit/>
          </a:bodyPr>
          <a:lstStyle/>
          <a:p>
            <a:r>
              <a:rPr lang="uk-UA" sz="2800" b="1" dirty="0"/>
              <a:t>артеріальне кільце навколо шлунка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6137" y="1675437"/>
            <a:ext cx="3141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Шлунок </a:t>
            </a:r>
            <a:r>
              <a:rPr lang="uk-UA" dirty="0"/>
              <a:t>забезпечується кров'ю від гілок селезінкової артерії, печінкової та </a:t>
            </a:r>
            <a:r>
              <a:rPr lang="uk-UA" dirty="0" smtClean="0"/>
              <a:t>лівої шлункової </a:t>
            </a:r>
            <a:r>
              <a:rPr lang="uk-UA" dirty="0"/>
              <a:t>артерії. Ці судини утворюють </a:t>
            </a:r>
            <a:r>
              <a:rPr lang="uk-UA" u="sng" dirty="0"/>
              <a:t>артеріальне кільце навколо шлунка</a:t>
            </a:r>
            <a:r>
              <a:rPr lang="uk-UA" dirty="0"/>
              <a:t>, що складається з двох дуг, розташованих по малій кривизні шлунка (права і ліва шлункові артерії) і по великій кривизни шлунка (права і ліва шлунково-сальникові артерії).</a:t>
            </a:r>
            <a:endParaRPr lang="ru-RU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4759"/>
            <a:ext cx="5367908" cy="41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15" y="332656"/>
            <a:ext cx="8579296" cy="103942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Верхня </a:t>
            </a:r>
            <a:r>
              <a:rPr lang="uk-UA" b="1" dirty="0" err="1"/>
              <a:t>брижова</a:t>
            </a:r>
            <a:r>
              <a:rPr lang="uk-UA" b="1" dirty="0"/>
              <a:t> артерія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/>
              <a:t>a. </a:t>
            </a:r>
            <a:r>
              <a:rPr lang="uk-UA" b="1" dirty="0" err="1"/>
              <a:t>mesenterica</a:t>
            </a:r>
            <a:r>
              <a:rPr lang="uk-UA" b="1" dirty="0"/>
              <a:t> </a:t>
            </a:r>
            <a:r>
              <a:rPr lang="uk-UA" b="1" dirty="0" err="1"/>
              <a:t>superior</a:t>
            </a:r>
            <a:r>
              <a:rPr lang="uk-UA" b="1" dirty="0"/>
              <a:t>)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2" y="1340768"/>
            <a:ext cx="525658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0887" y="1916832"/>
            <a:ext cx="34563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Відходить </a:t>
            </a:r>
            <a:r>
              <a:rPr lang="uk-UA" dirty="0"/>
              <a:t>від черевної частини аорти позаду тіла підшлункової залози на рівні XII грудного - I поперекового хребців. </a:t>
            </a:r>
            <a:endParaRPr lang="uk-UA" dirty="0" smtClean="0"/>
          </a:p>
          <a:p>
            <a:r>
              <a:rPr lang="uk-UA" dirty="0" smtClean="0"/>
              <a:t>Далі </a:t>
            </a:r>
            <a:r>
              <a:rPr lang="uk-UA" dirty="0"/>
              <a:t>артерія йде вниз і </a:t>
            </a:r>
            <a:r>
              <a:rPr lang="uk-UA" dirty="0" smtClean="0"/>
              <a:t>вправо </a:t>
            </a:r>
            <a:r>
              <a:rPr lang="uk-UA" dirty="0"/>
              <a:t>в корінь брижі тонкої кишки, де </a:t>
            </a:r>
            <a:r>
              <a:rPr lang="uk-UA" u="sng" dirty="0"/>
              <a:t>від неї </a:t>
            </a:r>
            <a:r>
              <a:rPr lang="uk-UA" u="sng" dirty="0" smtClean="0"/>
              <a:t>відходять: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порожньо-кишкові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клубово-кишкові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err="1" smtClean="0"/>
              <a:t>клубово-ободовокишкова</a:t>
            </a:r>
            <a:r>
              <a:rPr lang="uk-UA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права </a:t>
            </a:r>
            <a:r>
              <a:rPr lang="uk-UA" dirty="0" err="1" smtClean="0"/>
              <a:t>ободовокишкова</a:t>
            </a:r>
            <a:r>
              <a:rPr lang="uk-UA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середня </a:t>
            </a:r>
            <a:r>
              <a:rPr lang="uk-UA" dirty="0" err="1"/>
              <a:t>ободовокишкова</a:t>
            </a:r>
            <a:r>
              <a:rPr lang="uk-UA" dirty="0"/>
              <a:t> артерії.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8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8372"/>
            <a:ext cx="8424936" cy="1039427"/>
          </a:xfrm>
        </p:spPr>
        <p:txBody>
          <a:bodyPr>
            <a:noAutofit/>
          </a:bodyPr>
          <a:lstStyle/>
          <a:p>
            <a:r>
              <a:rPr lang="uk-UA" sz="2800" b="1" i="1" dirty="0"/>
              <a:t>Нижня підшлунково-дванадцятипала артерія </a:t>
            </a: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>(</a:t>
            </a:r>
            <a:r>
              <a:rPr lang="uk-UA" sz="2800" b="1" i="1" dirty="0"/>
              <a:t>a. </a:t>
            </a:r>
            <a:r>
              <a:rPr lang="uk-UA" sz="2800" b="1" i="1" dirty="0" err="1"/>
              <a:t>pancreatoduodenalis</a:t>
            </a:r>
            <a:r>
              <a:rPr lang="uk-UA" sz="2800" b="1" i="1" dirty="0"/>
              <a:t> </a:t>
            </a:r>
            <a:r>
              <a:rPr lang="uk-UA" sz="2800" b="1" i="1" dirty="0" err="1"/>
              <a:t>inferior</a:t>
            </a:r>
            <a:r>
              <a:rPr lang="uk-UA" sz="2800" b="1" i="1" dirty="0"/>
              <a:t>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30120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Нижня підшлунково-дванадцятипала артерія </a:t>
            </a:r>
            <a:r>
              <a:rPr lang="uk-UA" dirty="0" smtClean="0"/>
              <a:t>відходить </a:t>
            </a:r>
            <a:r>
              <a:rPr lang="uk-UA" dirty="0"/>
              <a:t>від стовбура верхньої </a:t>
            </a:r>
            <a:r>
              <a:rPr lang="uk-UA" dirty="0" err="1"/>
              <a:t>брижової</a:t>
            </a:r>
            <a:r>
              <a:rPr lang="uk-UA" dirty="0"/>
              <a:t> артерії на 1-2 см нижче її початку, потім йде до голівки підшлункової залози і дванадцятипалій кишці, де гілки цієї артерії </a:t>
            </a:r>
            <a:r>
              <a:rPr lang="uk-UA" dirty="0" err="1"/>
              <a:t>анастомозують</a:t>
            </a:r>
            <a:r>
              <a:rPr lang="uk-UA" dirty="0"/>
              <a:t> з гілками верхніх підшлунково-дванадцятипалих артерій (з системи черевного стовбура). </a:t>
            </a:r>
            <a:endParaRPr lang="ru-RU" dirty="0"/>
          </a:p>
        </p:txBody>
      </p:sp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1" b="6276"/>
          <a:stretch/>
        </p:blipFill>
        <p:spPr bwMode="auto">
          <a:xfrm>
            <a:off x="683568" y="1553344"/>
            <a:ext cx="7704856" cy="3817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08" y="1217394"/>
            <a:ext cx="58674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424" y="408372"/>
            <a:ext cx="2444056" cy="1039427"/>
          </a:xfrm>
        </p:spPr>
        <p:txBody>
          <a:bodyPr>
            <a:noAutofit/>
          </a:bodyPr>
          <a:lstStyle/>
          <a:p>
            <a:r>
              <a:rPr lang="uk-UA" sz="1800" b="1" dirty="0"/>
              <a:t>Пристінкові (парієтальні</a:t>
            </a:r>
            <a:r>
              <a:rPr lang="uk-UA" sz="1800" b="1" dirty="0" smtClean="0"/>
              <a:t>) ГІЛКИ </a:t>
            </a:r>
            <a:r>
              <a:rPr lang="uk-UA" sz="1800" b="1" dirty="0" err="1" smtClean="0"/>
              <a:t>ГРУДНої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ЧАСТИНи</a:t>
            </a:r>
            <a:r>
              <a:rPr lang="uk-UA" sz="1800" b="1" dirty="0" smtClean="0"/>
              <a:t> АОРТИ: </a:t>
            </a:r>
            <a:endParaRPr lang="ru-RU" sz="1800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84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5325" y="1585515"/>
            <a:ext cx="26686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/>
              <a:t>- Верхня </a:t>
            </a:r>
            <a:r>
              <a:rPr lang="uk-UA" sz="1400" b="1" dirty="0" err="1" smtClean="0"/>
              <a:t>діафрагмальна</a:t>
            </a:r>
            <a:r>
              <a:rPr lang="uk-UA" sz="1400" b="1" dirty="0" smtClean="0"/>
              <a:t> </a:t>
            </a:r>
            <a:r>
              <a:rPr lang="uk-UA" sz="1400" b="1" dirty="0"/>
              <a:t>артерія </a:t>
            </a:r>
            <a:r>
              <a:rPr lang="uk-UA" sz="1400" b="1" dirty="0" smtClean="0"/>
              <a:t>(</a:t>
            </a:r>
            <a:r>
              <a:rPr lang="uk-UA" sz="1400" b="1" dirty="0"/>
              <a:t>a</a:t>
            </a:r>
            <a:r>
              <a:rPr lang="uk-UA" sz="1400" b="1" dirty="0" smtClean="0"/>
              <a:t>. </a:t>
            </a:r>
            <a:r>
              <a:rPr lang="uk-UA" sz="1400" b="1" dirty="0" err="1" smtClean="0"/>
              <a:t>phrenica</a:t>
            </a:r>
            <a:r>
              <a:rPr lang="uk-UA" sz="1400" b="1" dirty="0" smtClean="0"/>
              <a:t> </a:t>
            </a:r>
            <a:r>
              <a:rPr lang="uk-UA" sz="1400" b="1" dirty="0" err="1"/>
              <a:t>superior</a:t>
            </a:r>
            <a:r>
              <a:rPr lang="uk-UA" sz="1400" b="1" dirty="0" smtClean="0"/>
              <a:t>),</a:t>
            </a:r>
            <a:r>
              <a:rPr lang="uk-UA" sz="1400" b="1" i="1" dirty="0"/>
              <a:t> </a:t>
            </a:r>
            <a:r>
              <a:rPr lang="uk-UA" sz="1400" dirty="0" smtClean="0"/>
              <a:t>парна;</a:t>
            </a:r>
          </a:p>
          <a:p>
            <a:r>
              <a:rPr lang="uk-UA" sz="1400" b="1" dirty="0" smtClean="0"/>
              <a:t>- Задні </a:t>
            </a:r>
            <a:r>
              <a:rPr lang="uk-UA" sz="1400" b="1" dirty="0"/>
              <a:t>міжреберні артерії </a:t>
            </a:r>
            <a:endParaRPr lang="uk-UA" sz="1400" b="1" dirty="0" smtClean="0"/>
          </a:p>
          <a:p>
            <a:r>
              <a:rPr lang="uk-UA" sz="1400" b="1" dirty="0" smtClean="0"/>
              <a:t>(</a:t>
            </a:r>
            <a:r>
              <a:rPr lang="uk-UA" sz="1400" b="1" dirty="0" err="1"/>
              <a:t>aa</a:t>
            </a:r>
            <a:r>
              <a:rPr lang="uk-UA" sz="1400" b="1" dirty="0"/>
              <a:t>. </a:t>
            </a:r>
            <a:r>
              <a:rPr lang="uk-UA" sz="1400" b="1" dirty="0" err="1" smtClean="0"/>
              <a:t>intercostales</a:t>
            </a:r>
            <a:r>
              <a:rPr lang="uk-UA" sz="1400" b="1" dirty="0" smtClean="0"/>
              <a:t> </a:t>
            </a:r>
            <a:r>
              <a:rPr lang="uk-UA" sz="1400" b="1" dirty="0" err="1"/>
              <a:t>posteriores</a:t>
            </a:r>
            <a:r>
              <a:rPr lang="uk-UA" sz="1400" b="1" dirty="0"/>
              <a:t>), </a:t>
            </a:r>
            <a:r>
              <a:rPr lang="uk-UA" sz="1400" dirty="0"/>
              <a:t>10 пар, </a:t>
            </a:r>
            <a:endParaRPr lang="uk-UA" sz="1400" dirty="0" smtClean="0"/>
          </a:p>
          <a:p>
            <a:r>
              <a:rPr lang="uk-UA" sz="1400" dirty="0" smtClean="0"/>
              <a:t>III-XI </a:t>
            </a:r>
            <a:r>
              <a:rPr lang="uk-UA" sz="1400" dirty="0"/>
              <a:t>починаються від аорти на рівні III-XI міжреберних проміжків, </a:t>
            </a:r>
            <a:r>
              <a:rPr lang="uk-UA" sz="1400" dirty="0" smtClean="0"/>
              <a:t>XII - </a:t>
            </a:r>
            <a:r>
              <a:rPr lang="uk-UA" sz="1400" b="1" dirty="0" smtClean="0"/>
              <a:t>підреберна артерія</a:t>
            </a:r>
            <a:r>
              <a:rPr lang="uk-UA" sz="1400" dirty="0" smtClean="0"/>
              <a:t> </a:t>
            </a:r>
            <a:r>
              <a:rPr lang="uk-UA" sz="1400" dirty="0"/>
              <a:t>- нижче XII </a:t>
            </a:r>
            <a:r>
              <a:rPr lang="uk-UA" sz="1400" dirty="0" smtClean="0"/>
              <a:t>ребра.</a:t>
            </a:r>
          </a:p>
          <a:p>
            <a:r>
              <a:rPr lang="uk-UA" sz="1600" u="sng" dirty="0" smtClean="0"/>
              <a:t>Кожна </a:t>
            </a:r>
            <a:r>
              <a:rPr lang="uk-UA" sz="1600" u="sng" dirty="0"/>
              <a:t>з них віддає гілки</a:t>
            </a:r>
            <a:r>
              <a:rPr lang="uk-UA" sz="1600" u="sng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uk-UA" sz="1400" b="1" i="1" dirty="0" smtClean="0"/>
              <a:t>спинна </a:t>
            </a:r>
            <a:r>
              <a:rPr lang="uk-UA" sz="1400" b="1" i="1" dirty="0"/>
              <a:t>гілка (r. </a:t>
            </a:r>
            <a:r>
              <a:rPr lang="uk-UA" sz="1400" b="1" i="1" dirty="0" err="1" smtClean="0"/>
              <a:t>dorsalis</a:t>
            </a:r>
            <a:r>
              <a:rPr lang="uk-UA" sz="1400" b="1" i="1" dirty="0" smtClean="0"/>
              <a:t>),</a:t>
            </a:r>
          </a:p>
          <a:p>
            <a:r>
              <a:rPr lang="uk-UA" sz="1400" dirty="0" smtClean="0"/>
              <a:t>від неї відходять: </a:t>
            </a:r>
          </a:p>
          <a:p>
            <a:r>
              <a:rPr lang="uk-UA" sz="1400" i="1" dirty="0" smtClean="0"/>
              <a:t>медіальна </a:t>
            </a:r>
            <a:r>
              <a:rPr lang="uk-UA" sz="1400" i="1" dirty="0"/>
              <a:t>і латеральна шкірні </a:t>
            </a:r>
            <a:r>
              <a:rPr lang="uk-UA" sz="1400" i="1" dirty="0" smtClean="0"/>
              <a:t>гілки (</a:t>
            </a:r>
            <a:r>
              <a:rPr lang="uk-UA" sz="1400" i="1" dirty="0" err="1" smtClean="0"/>
              <a:t>rr</a:t>
            </a:r>
            <a:r>
              <a:rPr lang="uk-UA" sz="1400" i="1" dirty="0"/>
              <a:t>. </a:t>
            </a:r>
            <a:r>
              <a:rPr lang="uk-UA" sz="1400" i="1" dirty="0" err="1" smtClean="0"/>
              <a:t>cutanei</a:t>
            </a:r>
            <a:r>
              <a:rPr lang="uk-UA" sz="1400" i="1" dirty="0" smtClean="0"/>
              <a:t> </a:t>
            </a:r>
            <a:r>
              <a:rPr lang="uk-UA" sz="1400" i="1" dirty="0" err="1"/>
              <a:t>medialis</a:t>
            </a:r>
            <a:r>
              <a:rPr lang="uk-UA" sz="1400" i="1" dirty="0"/>
              <a:t> </a:t>
            </a:r>
            <a:r>
              <a:rPr lang="uk-UA" sz="1400" i="1" dirty="0" err="1"/>
              <a:t>et</a:t>
            </a:r>
            <a:r>
              <a:rPr lang="uk-UA" sz="1400" i="1" dirty="0"/>
              <a:t> </a:t>
            </a:r>
            <a:r>
              <a:rPr lang="uk-UA" sz="1400" i="1" dirty="0" err="1"/>
              <a:t>lateralis</a:t>
            </a:r>
            <a:r>
              <a:rPr lang="uk-UA" sz="1400" i="1" dirty="0" smtClean="0"/>
              <a:t>);</a:t>
            </a:r>
          </a:p>
          <a:p>
            <a:r>
              <a:rPr lang="uk-UA" sz="1400" i="1" dirty="0"/>
              <a:t>спинномозкова гілка </a:t>
            </a:r>
            <a:endParaRPr lang="uk-UA" sz="1400" i="1" dirty="0" smtClean="0"/>
          </a:p>
          <a:p>
            <a:r>
              <a:rPr lang="uk-UA" sz="1400" i="1" dirty="0" smtClean="0"/>
              <a:t>(</a:t>
            </a:r>
            <a:r>
              <a:rPr lang="uk-UA" sz="1400" i="1" dirty="0"/>
              <a:t>r. </a:t>
            </a:r>
            <a:r>
              <a:rPr lang="uk-UA" sz="1400" i="1" dirty="0" err="1" smtClean="0"/>
              <a:t>spinalis</a:t>
            </a:r>
            <a:r>
              <a:rPr lang="uk-UA" sz="1400" i="1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uk-UA" sz="1400" b="1" i="1" dirty="0" smtClean="0"/>
              <a:t>латеральні </a:t>
            </a:r>
            <a:r>
              <a:rPr lang="uk-UA" sz="1400" b="1" i="1" dirty="0"/>
              <a:t>шкірні гілки </a:t>
            </a:r>
            <a:endParaRPr lang="uk-UA" sz="1400" b="1" i="1" dirty="0" smtClean="0"/>
          </a:p>
          <a:p>
            <a:r>
              <a:rPr lang="uk-UA" sz="1400" b="1" i="1" dirty="0" smtClean="0"/>
              <a:t>(</a:t>
            </a:r>
            <a:r>
              <a:rPr lang="uk-UA" sz="1400" b="1" i="1" dirty="0" err="1"/>
              <a:t>rr</a:t>
            </a:r>
            <a:r>
              <a:rPr lang="uk-UA" sz="1400" b="1" i="1" dirty="0"/>
              <a:t>. </a:t>
            </a:r>
            <a:r>
              <a:rPr lang="uk-UA" sz="1400" b="1" i="1" dirty="0" err="1" smtClean="0"/>
              <a:t>cutanei</a:t>
            </a:r>
            <a:r>
              <a:rPr lang="uk-UA" sz="1400" b="1" i="1" dirty="0" smtClean="0"/>
              <a:t> </a:t>
            </a:r>
            <a:r>
              <a:rPr lang="uk-UA" sz="1400" b="1" i="1" dirty="0" err="1"/>
              <a:t>laterales</a:t>
            </a:r>
            <a:r>
              <a:rPr lang="uk-UA" sz="1400" b="1" i="1" dirty="0" smtClean="0"/>
              <a:t>). </a:t>
            </a:r>
            <a:r>
              <a:rPr lang="uk-UA" sz="1400" dirty="0" smtClean="0"/>
              <a:t>Від</a:t>
            </a:r>
            <a:r>
              <a:rPr lang="uk-UA" sz="1400" b="1" i="1" dirty="0" smtClean="0"/>
              <a:t> </a:t>
            </a:r>
            <a:r>
              <a:rPr lang="uk-UA" sz="1400" dirty="0" smtClean="0"/>
              <a:t>IV-VI гілок відходять </a:t>
            </a:r>
            <a:r>
              <a:rPr lang="uk-UA" sz="1400" i="1" dirty="0"/>
              <a:t>гілки молочної залози (</a:t>
            </a:r>
            <a:r>
              <a:rPr lang="uk-UA" sz="1400" i="1" dirty="0" err="1"/>
              <a:t>rr</a:t>
            </a:r>
            <a:r>
              <a:rPr lang="uk-UA" sz="1400" i="1" dirty="0"/>
              <a:t>. </a:t>
            </a:r>
            <a:r>
              <a:rPr lang="uk-UA" sz="1400" i="1" dirty="0" err="1"/>
              <a:t>mammarii</a:t>
            </a:r>
            <a:r>
              <a:rPr lang="uk-UA" sz="1400" i="1" dirty="0"/>
              <a:t> </a:t>
            </a:r>
            <a:r>
              <a:rPr lang="uk-UA" sz="1400" i="1" dirty="0" err="1"/>
              <a:t>laterales</a:t>
            </a:r>
            <a:r>
              <a:rPr lang="uk-UA" sz="1400" i="1" dirty="0" smtClean="0"/>
              <a:t>)</a:t>
            </a:r>
            <a:endParaRPr lang="uk-UA" sz="1400" b="1" i="1" dirty="0" smtClean="0"/>
          </a:p>
        </p:txBody>
      </p:sp>
      <p:sp>
        <p:nvSpPr>
          <p:cNvPr id="5" name="Овал 4"/>
          <p:cNvSpPr/>
          <p:nvPr/>
        </p:nvSpPr>
        <p:spPr>
          <a:xfrm>
            <a:off x="5580112" y="3105335"/>
            <a:ext cx="936104" cy="6473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108520" y="3921788"/>
            <a:ext cx="936104" cy="6473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621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39952" y="243865"/>
            <a:ext cx="576064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0"/>
            <a:ext cx="1244500" cy="3518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39513" y="135853"/>
            <a:ext cx="576064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556792"/>
            <a:ext cx="683568" cy="3518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763537"/>
            <a:ext cx="755576" cy="305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4136"/>
            <a:ext cx="5248275" cy="68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i="1" dirty="0" smtClean="0"/>
              <a:t>порожньо-кишкові </a:t>
            </a:r>
            <a:br>
              <a:rPr lang="uk-UA" sz="2800" b="1" i="1" dirty="0" smtClean="0"/>
            </a:br>
            <a:r>
              <a:rPr lang="uk-UA" sz="2800" b="1" i="1" dirty="0" smtClean="0"/>
              <a:t>та клубово-кишкові артерії </a:t>
            </a:r>
            <a:br>
              <a:rPr lang="uk-UA" sz="2800" b="1" i="1" dirty="0" smtClean="0"/>
            </a:br>
            <a:r>
              <a:rPr lang="uk-UA" sz="2800" b="1" i="1" dirty="0" smtClean="0"/>
              <a:t>(</a:t>
            </a:r>
            <a:r>
              <a:rPr lang="uk-UA" sz="2800" b="1" i="1" dirty="0" err="1"/>
              <a:t>aa</a:t>
            </a:r>
            <a:r>
              <a:rPr lang="uk-UA" sz="2800" b="1" i="1" dirty="0"/>
              <a:t>. </a:t>
            </a:r>
            <a:r>
              <a:rPr lang="uk-UA" sz="2800" b="1" i="1" dirty="0" err="1"/>
              <a:t>jejunales</a:t>
            </a:r>
            <a:r>
              <a:rPr lang="uk-UA" sz="2800" b="1" i="1" dirty="0"/>
              <a:t> </a:t>
            </a:r>
            <a:r>
              <a:rPr lang="uk-UA" sz="2800" b="1" i="1" dirty="0" err="1"/>
              <a:t>et</a:t>
            </a:r>
            <a:r>
              <a:rPr lang="uk-UA" sz="2800" b="1" i="1" dirty="0"/>
              <a:t> </a:t>
            </a:r>
            <a:r>
              <a:rPr lang="uk-UA" sz="2800" b="1" i="1" dirty="0" err="1"/>
              <a:t>aa</a:t>
            </a:r>
            <a:r>
              <a:rPr lang="uk-UA" sz="2800" b="1" i="1" dirty="0"/>
              <a:t>. </a:t>
            </a:r>
            <a:r>
              <a:rPr lang="uk-UA" sz="2800" b="1" i="1" dirty="0" err="1"/>
              <a:t>ileales</a:t>
            </a:r>
            <a:r>
              <a:rPr lang="uk-UA" sz="2800" b="1" i="1" dirty="0"/>
              <a:t>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38875" y="1527457"/>
            <a:ext cx="27976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12-18 порожньо-кишкових і клубово-кишкових артерій </a:t>
            </a:r>
            <a:r>
              <a:rPr lang="uk-UA" dirty="0" smtClean="0"/>
              <a:t>відходять </a:t>
            </a:r>
            <a:r>
              <a:rPr lang="uk-UA" dirty="0"/>
              <a:t>від лівого півкола верхньої </a:t>
            </a:r>
            <a:r>
              <a:rPr lang="uk-UA" dirty="0" err="1"/>
              <a:t>брижової</a:t>
            </a:r>
            <a:r>
              <a:rPr lang="uk-UA" dirty="0"/>
              <a:t> артерії, направляються до петель </a:t>
            </a:r>
            <a:r>
              <a:rPr lang="uk-UA" dirty="0" err="1"/>
              <a:t>брижової</a:t>
            </a:r>
            <a:r>
              <a:rPr lang="uk-UA" dirty="0"/>
              <a:t> частини тонкої кишки. </a:t>
            </a:r>
            <a:endParaRPr lang="uk-UA" dirty="0" smtClean="0"/>
          </a:p>
          <a:p>
            <a:r>
              <a:rPr lang="uk-UA" dirty="0" smtClean="0"/>
              <a:t>Ці </a:t>
            </a:r>
            <a:r>
              <a:rPr lang="uk-UA" dirty="0"/>
              <a:t>артерії в брижі тонкої кишки утворюють опуклі в бік кишкової стінки </a:t>
            </a:r>
            <a:r>
              <a:rPr lang="uk-UA" u="sng" dirty="0"/>
              <a:t>дугоподібні анастомози - аркади</a:t>
            </a:r>
            <a:r>
              <a:rPr lang="uk-UA" dirty="0"/>
              <a:t>, що забезпечують при перистальтиці постійний приплив крові до кишці.</a:t>
            </a:r>
            <a:endParaRPr lang="ru-RU" dirty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"/>
          <a:stretch/>
        </p:blipFill>
        <p:spPr bwMode="auto">
          <a:xfrm>
            <a:off x="179512" y="1700808"/>
            <a:ext cx="6045234" cy="50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err="1"/>
              <a:t>Клубово-ободовокишкова</a:t>
            </a:r>
            <a:r>
              <a:rPr lang="uk-UA" b="1" i="1" dirty="0"/>
              <a:t> артерія (a. </a:t>
            </a:r>
            <a:r>
              <a:rPr lang="uk-UA" b="1" i="1" dirty="0" err="1"/>
              <a:t>ileocolica</a:t>
            </a:r>
            <a:r>
              <a:rPr lang="uk-UA" b="1" i="1" dirty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1965735"/>
            <a:ext cx="33478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/>
              <a:t>Клубово-ободовокишкова</a:t>
            </a:r>
            <a:r>
              <a:rPr lang="uk-UA" b="1" i="1" dirty="0"/>
              <a:t> артерія </a:t>
            </a:r>
            <a:r>
              <a:rPr lang="uk-UA" dirty="0" smtClean="0"/>
              <a:t>йде </a:t>
            </a:r>
            <a:r>
              <a:rPr lang="uk-UA" dirty="0"/>
              <a:t>вниз і вправо до сліпої кишки і апендикса.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своєму шляху </a:t>
            </a:r>
            <a:r>
              <a:rPr lang="uk-UA" u="sng" dirty="0" smtClean="0"/>
              <a:t>віддає:</a:t>
            </a:r>
            <a:r>
              <a:rPr lang="uk-UA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передню </a:t>
            </a:r>
            <a:r>
              <a:rPr lang="uk-UA" dirty="0"/>
              <a:t>і</a:t>
            </a:r>
            <a:r>
              <a:rPr lang="uk-UA" i="1" dirty="0"/>
              <a:t> задню </a:t>
            </a:r>
            <a:r>
              <a:rPr lang="uk-UA" i="1" dirty="0" err="1"/>
              <a:t>сліпокишкові</a:t>
            </a:r>
            <a:r>
              <a:rPr lang="uk-UA" i="1" dirty="0"/>
              <a:t> артерії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 err="1"/>
              <a:t>aa</a:t>
            </a:r>
            <a:r>
              <a:rPr lang="uk-UA" i="1" dirty="0"/>
              <a:t>. </a:t>
            </a:r>
            <a:r>
              <a:rPr lang="uk-UA" i="1" dirty="0" err="1"/>
              <a:t>coecales</a:t>
            </a:r>
            <a:r>
              <a:rPr lang="uk-UA" i="1" dirty="0"/>
              <a:t> </a:t>
            </a:r>
            <a:r>
              <a:rPr lang="uk-UA" i="1" dirty="0" err="1"/>
              <a:t>anterior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</a:t>
            </a:r>
            <a:r>
              <a:rPr lang="uk-UA" i="1" dirty="0" err="1"/>
              <a:t>posterior</a:t>
            </a:r>
            <a:r>
              <a:rPr lang="uk-UA" i="1" dirty="0"/>
              <a:t>), </a:t>
            </a:r>
            <a:endParaRPr lang="uk-UA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артерію </a:t>
            </a:r>
            <a:r>
              <a:rPr lang="uk-UA" i="1" dirty="0"/>
              <a:t>червоподібного відростка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a. </a:t>
            </a:r>
            <a:r>
              <a:rPr lang="uk-UA" i="1" dirty="0" err="1"/>
              <a:t>appendicularis</a:t>
            </a:r>
            <a:r>
              <a:rPr lang="uk-UA" i="1" dirty="0"/>
              <a:t>), </a:t>
            </a:r>
            <a:endParaRPr lang="uk-UA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клубово-кишкову </a:t>
            </a:r>
            <a:r>
              <a:rPr lang="uk-UA" i="1" dirty="0"/>
              <a:t>гілку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r. </a:t>
            </a:r>
            <a:r>
              <a:rPr lang="uk-UA" i="1" dirty="0" err="1"/>
              <a:t>ilealis</a:t>
            </a:r>
            <a:r>
              <a:rPr lang="uk-UA" i="1" dirty="0" smtClean="0"/>
              <a:t>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err="1" smtClean="0"/>
              <a:t>ободовокишкову</a:t>
            </a:r>
            <a:r>
              <a:rPr lang="uk-UA" i="1" dirty="0" smtClean="0"/>
              <a:t> </a:t>
            </a:r>
            <a:r>
              <a:rPr lang="uk-UA" i="1" dirty="0"/>
              <a:t>гілку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r. </a:t>
            </a:r>
            <a:r>
              <a:rPr lang="uk-UA" i="1" dirty="0" err="1"/>
              <a:t>colicus</a:t>
            </a:r>
            <a:r>
              <a:rPr lang="uk-UA" i="1" dirty="0" smtClean="0"/>
              <a:t>)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3789" r="24648"/>
          <a:stretch/>
        </p:blipFill>
        <p:spPr bwMode="auto">
          <a:xfrm>
            <a:off x="179512" y="1412776"/>
            <a:ext cx="5688631" cy="5445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691" y="3717032"/>
            <a:ext cx="10081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354803" y="3829601"/>
            <a:ext cx="1561013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299540" y="5301208"/>
            <a:ext cx="512993" cy="576064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299540" y="5517232"/>
            <a:ext cx="780507" cy="36004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593040" y="5517232"/>
            <a:ext cx="322776" cy="576064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259632" y="4287032"/>
            <a:ext cx="1486093" cy="51012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354803" y="4149080"/>
            <a:ext cx="1238237" cy="3940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29540" y="116632"/>
            <a:ext cx="33754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Права </a:t>
            </a:r>
            <a:r>
              <a:rPr lang="uk-UA" b="1" i="1" dirty="0" err="1"/>
              <a:t>ободовокишкова</a:t>
            </a:r>
            <a:r>
              <a:rPr lang="uk-UA" b="1" i="1" dirty="0"/>
              <a:t> артерія (a. </a:t>
            </a:r>
            <a:r>
              <a:rPr lang="uk-UA" b="1" i="1" dirty="0" err="1"/>
              <a:t>colica</a:t>
            </a:r>
            <a:r>
              <a:rPr lang="uk-UA" b="1" i="1" dirty="0"/>
              <a:t> </a:t>
            </a:r>
            <a:r>
              <a:rPr lang="uk-UA" b="1" i="1" dirty="0" err="1"/>
              <a:t>dextra</a:t>
            </a:r>
            <a:r>
              <a:rPr lang="uk-UA" b="1" i="1" dirty="0"/>
              <a:t>)</a:t>
            </a:r>
            <a:r>
              <a:rPr lang="uk-UA" dirty="0"/>
              <a:t> починається вище </a:t>
            </a:r>
            <a:r>
              <a:rPr lang="uk-UA" dirty="0" err="1"/>
              <a:t>клубово-ободовокишкової</a:t>
            </a:r>
            <a:r>
              <a:rPr lang="uk-UA" dirty="0"/>
              <a:t> артерії і направляється вправо до висхідної ободової кишці, де в її стінках </a:t>
            </a:r>
            <a:r>
              <a:rPr lang="uk-UA" dirty="0" err="1"/>
              <a:t>анастомозує</a:t>
            </a:r>
            <a:r>
              <a:rPr lang="uk-UA" dirty="0"/>
              <a:t> з ободовою гілкою </a:t>
            </a:r>
            <a:r>
              <a:rPr lang="uk-UA" dirty="0" err="1"/>
              <a:t>клубово-ободовокишкової</a:t>
            </a:r>
            <a:r>
              <a:rPr lang="uk-UA" dirty="0"/>
              <a:t> артерії і з гілками середньої </a:t>
            </a:r>
            <a:r>
              <a:rPr lang="uk-UA" dirty="0" err="1"/>
              <a:t>ободовокишкової</a:t>
            </a:r>
            <a:r>
              <a:rPr lang="uk-UA" dirty="0"/>
              <a:t> артерії.</a:t>
            </a:r>
            <a:endParaRPr lang="ru-RU" dirty="0"/>
          </a:p>
          <a:p>
            <a:endParaRPr lang="uk-UA" b="1" i="1" dirty="0" smtClean="0"/>
          </a:p>
          <a:p>
            <a:r>
              <a:rPr lang="uk-UA" b="1" i="1" dirty="0" smtClean="0"/>
              <a:t>Середня </a:t>
            </a:r>
            <a:r>
              <a:rPr lang="uk-UA" b="1" i="1" dirty="0" err="1"/>
              <a:t>ободовокишкова</a:t>
            </a:r>
            <a:r>
              <a:rPr lang="uk-UA" b="1" i="1" dirty="0"/>
              <a:t> артерія (a. </a:t>
            </a:r>
            <a:r>
              <a:rPr lang="uk-UA" b="1" i="1" dirty="0" err="1"/>
              <a:t>colica</a:t>
            </a:r>
            <a:r>
              <a:rPr lang="uk-UA" b="1" i="1" dirty="0"/>
              <a:t> </a:t>
            </a:r>
            <a:r>
              <a:rPr lang="uk-UA" b="1" i="1" dirty="0" err="1"/>
              <a:t>media</a:t>
            </a:r>
            <a:r>
              <a:rPr lang="uk-UA" b="1" i="1" dirty="0"/>
              <a:t>)</a:t>
            </a:r>
            <a:r>
              <a:rPr lang="uk-UA" dirty="0"/>
              <a:t> відходить від верхньої </a:t>
            </a:r>
            <a:r>
              <a:rPr lang="uk-UA" dirty="0" err="1"/>
              <a:t>брижової</a:t>
            </a:r>
            <a:r>
              <a:rPr lang="uk-UA" dirty="0"/>
              <a:t> артерії вище початку правої ободової артерії. Артерія йде вверх до поперечної ободової кишки. </a:t>
            </a:r>
            <a:endParaRPr lang="ru-RU" dirty="0"/>
          </a:p>
        </p:txBody>
      </p:sp>
      <p:pic>
        <p:nvPicPr>
          <p:cNvPr id="7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3789" r="24648"/>
          <a:stretch/>
        </p:blipFill>
        <p:spPr bwMode="auto">
          <a:xfrm>
            <a:off x="0" y="0"/>
            <a:ext cx="5688631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8770" y="5589240"/>
            <a:ext cx="6665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Права гілка середньої </a:t>
            </a:r>
            <a:r>
              <a:rPr lang="uk-UA" dirty="0" err="1"/>
              <a:t>ободовокишкової</a:t>
            </a:r>
            <a:r>
              <a:rPr lang="uk-UA" dirty="0"/>
              <a:t> артерії </a:t>
            </a:r>
            <a:r>
              <a:rPr lang="uk-UA" dirty="0" err="1"/>
              <a:t>анастомозує</a:t>
            </a:r>
            <a:r>
              <a:rPr lang="uk-UA" dirty="0"/>
              <a:t> з правою </a:t>
            </a:r>
            <a:r>
              <a:rPr lang="uk-UA" dirty="0" err="1"/>
              <a:t>ободовокишковою</a:t>
            </a:r>
            <a:r>
              <a:rPr lang="uk-UA" dirty="0"/>
              <a:t> артерією, а ліва вздовж ободової кишки </a:t>
            </a:r>
            <a:r>
              <a:rPr lang="uk-UA" dirty="0" err="1"/>
              <a:t>анастомозує</a:t>
            </a:r>
            <a:r>
              <a:rPr lang="uk-UA" dirty="0"/>
              <a:t> з гілками лівої </a:t>
            </a:r>
            <a:r>
              <a:rPr lang="uk-UA" dirty="0" err="1"/>
              <a:t>ободовокишкової</a:t>
            </a:r>
            <a:r>
              <a:rPr lang="uk-UA" dirty="0"/>
              <a:t> артерії (з нижньої </a:t>
            </a:r>
            <a:r>
              <a:rPr lang="uk-UA" dirty="0" err="1"/>
              <a:t>брижової</a:t>
            </a:r>
            <a:r>
              <a:rPr lang="uk-UA" dirty="0"/>
              <a:t> артерії).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772816"/>
            <a:ext cx="10081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132856"/>
            <a:ext cx="10081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187624" y="2313961"/>
            <a:ext cx="1368152" cy="17893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87624" y="1953921"/>
            <a:ext cx="1656691" cy="25094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3528" y="1268760"/>
            <a:ext cx="1296144" cy="397129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3528" y="116632"/>
            <a:ext cx="1224136" cy="923462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0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4 0.03054 C 0.06996 0.02845 0.06649 0.02753 0.06562 0.02429 C 0.06423 0.0192 0.06545 0.02128 0.0618 0.01804 C 0.05972 0.00625 0.05833 0.0074 0.05243 -0.00046 C 0.05121 -0.00555 0.04982 -0.00763 0.046 -0.00925 C 0.03177 -0.0037 0.03958 0.02984 0.04409 0.04557 C 0.04531 0.05459 0.04687 0.06454 0.04965 0.07287 " pathEditMode="relative" ptsTypes="ffffff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8 0.16054 C 0.11424 0.15198 0.11545 0.15591 0.11389 0.14943 C 0.1132 0.13717 0.11181 0.12538 0.1092 0.11335 C 0.1099 0.10039 0.11076 0.06616 0.12049 0.05714 C 0.12292 0.05251 0.12292 0.04603 0.12604 0.04233 C 0.12778 0.04025 0.1316 0.03724 0.1316 0.03724 C 0.13299 0.03239 0.13681 0.02776 0.14011 0.02475 C 0.14201 0.01689 0.13941 0.02452 0.14375 0.01989 C 0.15035 0.01295 0.14097 0.01851 0.14844 0.01481 C 0.1507 0.01041 0.15261 0.01041 0.1559 0.0074 C 0.15886 0.00162 0.16076 -0.00624 0.16528 -0.00995 C 0.16927 -0.00948 0.17344 -0.00948 0.17743 -0.00879 C 0.18073 -0.00833 0.18299 -0.00532 0.18594 -0.0037 C 0.19184 -0.00023 0.19844 0.00069 0.20451 0.0037 C 0.21267 0.01943 0.23038 0.02221 0.24288 0.0273 C 0.24566 0.02984 0.24948 0.03724 0.24948 0.03724 C 0.25052 0.04141 0.25417 0.04858 0.25417 0.04858 C 0.2566 0.05922 0.25886 0.07032 0.26163 0.08096 C 0.26059 0.14319 0.26059 0.12144 0.26059 0.14573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5115" y="1516333"/>
            <a:ext cx="30243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Нижня </a:t>
            </a:r>
            <a:r>
              <a:rPr lang="uk-UA" b="1" dirty="0" err="1"/>
              <a:t>брижова</a:t>
            </a:r>
            <a:r>
              <a:rPr lang="uk-UA" b="1" dirty="0"/>
              <a:t> артерія </a:t>
            </a:r>
            <a:r>
              <a:rPr lang="uk-UA" dirty="0" smtClean="0"/>
              <a:t>починається </a:t>
            </a:r>
            <a:r>
              <a:rPr lang="uk-UA" dirty="0"/>
              <a:t>від лівого півкола черевної частини аорти на рівні III поперекового хребця. </a:t>
            </a:r>
            <a:endParaRPr lang="uk-UA" dirty="0" smtClean="0"/>
          </a:p>
          <a:p>
            <a:r>
              <a:rPr lang="uk-UA" dirty="0" smtClean="0"/>
              <a:t>Артерія </a:t>
            </a:r>
            <a:r>
              <a:rPr lang="uk-UA" dirty="0"/>
              <a:t>направляється за очеревиною вниз і вліво і </a:t>
            </a:r>
            <a:r>
              <a:rPr lang="uk-UA" u="sng" dirty="0"/>
              <a:t>віддає ряд гілок: </a:t>
            </a:r>
            <a:endParaRPr lang="uk-UA" u="sn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ліву </a:t>
            </a:r>
            <a:r>
              <a:rPr lang="uk-UA" dirty="0"/>
              <a:t>ободову,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2-3 сигмоподібно-кишкові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верхню </a:t>
            </a:r>
            <a:r>
              <a:rPr lang="uk-UA" dirty="0"/>
              <a:t>ректальну, </a:t>
            </a:r>
            <a:endParaRPr lang="uk-UA" dirty="0" smtClean="0"/>
          </a:p>
          <a:p>
            <a:r>
              <a:rPr lang="uk-UA" dirty="0" smtClean="0"/>
              <a:t>які </a:t>
            </a:r>
            <a:r>
              <a:rPr lang="uk-UA" dirty="0" err="1"/>
              <a:t>кровопостачають</a:t>
            </a:r>
            <a:r>
              <a:rPr lang="uk-UA" dirty="0"/>
              <a:t> ліву частину поперечної, низхідну і сигмоподібну частини ободової кишки, а також верхній і середній відділи прямої кишки.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Нижня </a:t>
            </a:r>
            <a:r>
              <a:rPr lang="uk-UA" b="1" dirty="0" err="1"/>
              <a:t>брижова</a:t>
            </a:r>
            <a:r>
              <a:rPr lang="uk-UA" b="1" dirty="0"/>
              <a:t> артерія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/>
              <a:t>a. </a:t>
            </a:r>
            <a:r>
              <a:rPr lang="uk-UA" b="1" dirty="0" err="1"/>
              <a:t>mesenterica</a:t>
            </a:r>
            <a:r>
              <a:rPr lang="uk-UA" b="1" dirty="0"/>
              <a:t> </a:t>
            </a:r>
            <a:r>
              <a:rPr lang="uk-UA" b="1" dirty="0" err="1"/>
              <a:t>inferior</a:t>
            </a:r>
            <a:r>
              <a:rPr lang="uk-UA" b="1" dirty="0"/>
              <a:t>)</a:t>
            </a:r>
            <a:endParaRPr lang="ru-RU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6012598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1" y="44624"/>
            <a:ext cx="543609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Ліва </a:t>
            </a:r>
            <a:r>
              <a:rPr lang="uk-UA" b="1" i="1" dirty="0" err="1"/>
              <a:t>ободовокишкова</a:t>
            </a:r>
            <a:r>
              <a:rPr lang="uk-UA" b="1" i="1" dirty="0"/>
              <a:t> артерія (a. </a:t>
            </a:r>
            <a:r>
              <a:rPr lang="uk-UA" b="1" i="1" dirty="0" err="1"/>
              <a:t>colica</a:t>
            </a:r>
            <a:r>
              <a:rPr lang="uk-UA" b="1" i="1" dirty="0"/>
              <a:t> </a:t>
            </a:r>
            <a:r>
              <a:rPr lang="uk-UA" b="1" i="1" dirty="0" err="1"/>
              <a:t>sinistra</a:t>
            </a:r>
            <a:r>
              <a:rPr lang="uk-UA" b="1" i="1" dirty="0"/>
              <a:t>)</a:t>
            </a:r>
            <a:endParaRPr lang="ru-RU" dirty="0"/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t="9027" r="50000" b="16533"/>
          <a:stretch/>
        </p:blipFill>
        <p:spPr bwMode="auto">
          <a:xfrm>
            <a:off x="179512" y="1340767"/>
            <a:ext cx="4204170" cy="5438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556792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Ліва </a:t>
            </a:r>
            <a:r>
              <a:rPr lang="uk-UA" b="1" i="1" dirty="0" err="1"/>
              <a:t>ободовокишкова</a:t>
            </a:r>
            <a:r>
              <a:rPr lang="uk-UA" b="1" i="1" dirty="0"/>
              <a:t> артерія </a:t>
            </a:r>
            <a:r>
              <a:rPr lang="uk-UA" dirty="0" smtClean="0"/>
              <a:t>йде </a:t>
            </a:r>
            <a:r>
              <a:rPr lang="uk-UA" dirty="0"/>
              <a:t>вліво і </a:t>
            </a:r>
            <a:r>
              <a:rPr lang="uk-UA" dirty="0" err="1"/>
              <a:t>кровозабезпечує</a:t>
            </a:r>
            <a:r>
              <a:rPr lang="uk-UA" dirty="0"/>
              <a:t> низхідну ободову кишку і лівий відділ поперечної ободової кишки. </a:t>
            </a:r>
            <a:endParaRPr lang="uk-UA" dirty="0" smtClean="0"/>
          </a:p>
          <a:p>
            <a:r>
              <a:rPr lang="uk-UA" dirty="0" smtClean="0"/>
              <a:t>Висхідна гілка артерії </a:t>
            </a:r>
            <a:r>
              <a:rPr lang="uk-UA" dirty="0" err="1"/>
              <a:t>анастомозує</a:t>
            </a:r>
            <a:r>
              <a:rPr lang="uk-UA" dirty="0"/>
              <a:t> з </a:t>
            </a:r>
            <a:r>
              <a:rPr lang="uk-UA" dirty="0" smtClean="0"/>
              <a:t>лівою гілкою </a:t>
            </a:r>
            <a:r>
              <a:rPr lang="uk-UA" dirty="0"/>
              <a:t>середньої </a:t>
            </a:r>
            <a:r>
              <a:rPr lang="uk-UA" dirty="0" smtClean="0"/>
              <a:t>ободово-кишкової </a:t>
            </a:r>
            <a:r>
              <a:rPr lang="uk-UA" dirty="0"/>
              <a:t>артерії, утворюючи по краю товстої кишки довгу </a:t>
            </a:r>
            <a:r>
              <a:rPr lang="uk-UA" b="1" dirty="0"/>
              <a:t>(</a:t>
            </a:r>
            <a:r>
              <a:rPr lang="uk-UA" b="1" dirty="0" err="1"/>
              <a:t>ріоланову</a:t>
            </a:r>
            <a:r>
              <a:rPr lang="uk-UA" b="1" dirty="0"/>
              <a:t>) дугу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29050"/>
            <a:ext cx="4860032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0"/>
            <a:ext cx="44958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1624" y="116632"/>
            <a:ext cx="45448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/>
              <a:t>Сигмоподібнокишкові</a:t>
            </a:r>
            <a:r>
              <a:rPr lang="uk-UA" b="1" i="1" dirty="0"/>
              <a:t> артерії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sigmoideae</a:t>
            </a:r>
            <a:r>
              <a:rPr lang="uk-UA" b="1" i="1" dirty="0"/>
              <a:t>)</a:t>
            </a:r>
            <a:r>
              <a:rPr lang="uk-UA" dirty="0"/>
              <a:t> </a:t>
            </a:r>
            <a:r>
              <a:rPr lang="uk-UA" dirty="0" err="1"/>
              <a:t>кровопостачають</a:t>
            </a:r>
            <a:r>
              <a:rPr lang="uk-UA" dirty="0"/>
              <a:t> сигмоподібну кишку, розділяючись на гілки в її брижі. </a:t>
            </a:r>
            <a:endParaRPr lang="ru-RU" dirty="0"/>
          </a:p>
          <a:p>
            <a:r>
              <a:rPr lang="uk-UA" b="1" i="1" dirty="0"/>
              <a:t>Верхня прямокишкова артерія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rectalis</a:t>
            </a:r>
            <a:r>
              <a:rPr lang="uk-UA" b="1" i="1" dirty="0"/>
              <a:t> </a:t>
            </a:r>
            <a:r>
              <a:rPr lang="uk-UA" b="1" i="1" dirty="0" err="1"/>
              <a:t>superior</a:t>
            </a:r>
            <a:r>
              <a:rPr lang="uk-UA" b="1" i="1" dirty="0"/>
              <a:t>) </a:t>
            </a:r>
            <a:r>
              <a:rPr lang="uk-UA" dirty="0"/>
              <a:t>є кінцевою гілкою нижньої </a:t>
            </a:r>
            <a:r>
              <a:rPr lang="uk-UA" dirty="0" err="1"/>
              <a:t>брижової</a:t>
            </a:r>
            <a:r>
              <a:rPr lang="uk-UA" dirty="0"/>
              <a:t> артерії, спускається вниз в малий таз і </a:t>
            </a:r>
            <a:r>
              <a:rPr lang="uk-UA" dirty="0" err="1"/>
              <a:t>кровозабезпечує</a:t>
            </a:r>
            <a:r>
              <a:rPr lang="uk-UA" dirty="0"/>
              <a:t> верхній і середній відділи прямої кишки. У порожнині малого таза артерія </a:t>
            </a:r>
            <a:r>
              <a:rPr lang="uk-UA" dirty="0" err="1"/>
              <a:t>анастомозує</a:t>
            </a:r>
            <a:r>
              <a:rPr lang="uk-UA" dirty="0"/>
              <a:t> з гілками середньої ректальної артерії (гілкою внутрішньої клубової артерії).</a:t>
            </a:r>
            <a:endParaRPr lang="ru-RU" dirty="0"/>
          </a:p>
        </p:txBody>
      </p:sp>
      <p:pic>
        <p:nvPicPr>
          <p:cNvPr id="7" name="Picture 2" descr="ÐÐ°ÑÑÐ¸Ð½ÐºÐ¸ Ð¿Ð¾ Ð·Ð°Ð¿ÑÐ¾ÑÑ Ð³ÑÑÐ´Ð½Ð°Ñ ÑÐ°ÑÑÑ Ð°Ð¾ÑÑÑ Ð°Ð½Ð°ÑÐ¾Ð¼Ð¸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20486" r="3845" b="12373"/>
          <a:stretch/>
        </p:blipFill>
        <p:spPr bwMode="auto">
          <a:xfrm>
            <a:off x="-4175" y="2852936"/>
            <a:ext cx="7161375" cy="39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0672" cy="1039427"/>
          </a:xfrm>
        </p:spPr>
        <p:txBody>
          <a:bodyPr/>
          <a:lstStyle/>
          <a:p>
            <a:r>
              <a:rPr lang="uk-UA" b="1" dirty="0"/>
              <a:t>Парні гілки черевної аорти</a:t>
            </a:r>
            <a:endParaRPr lang="ru-RU" dirty="0"/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8"/>
          <a:stretch/>
        </p:blipFill>
        <p:spPr bwMode="auto">
          <a:xfrm>
            <a:off x="1331640" y="1124744"/>
            <a:ext cx="6336704" cy="56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640960" cy="1039427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Середня </a:t>
            </a:r>
            <a:r>
              <a:rPr lang="uk-UA" b="1" i="1" dirty="0" err="1"/>
              <a:t>наднирникова</a:t>
            </a:r>
            <a:r>
              <a:rPr lang="uk-UA" b="1" i="1" dirty="0"/>
              <a:t> артерія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suprarenalis</a:t>
            </a:r>
            <a:r>
              <a:rPr lang="uk-UA" b="1" i="1" dirty="0"/>
              <a:t> </a:t>
            </a:r>
            <a:r>
              <a:rPr lang="uk-UA" b="1" i="1" dirty="0" err="1"/>
              <a:t>media</a:t>
            </a:r>
            <a:r>
              <a:rPr lang="uk-UA" b="1" i="1" dirty="0"/>
              <a:t>)</a:t>
            </a:r>
            <a:endParaRPr lang="ru-RU" dirty="0"/>
          </a:p>
        </p:txBody>
      </p:sp>
      <p:pic>
        <p:nvPicPr>
          <p:cNvPr id="11266" name="Picture 2" descr="ÐÐ°ÑÑÐ¸Ð½ÐºÐ¸ Ð¿Ð¾ Ð·Ð°Ð¿ÑÐ¾ÑÑ Ð½Ð°Ð´Ð¿Ð¾ÑÐµÑÐ½Ð¸ÐºÐ¾Ð²ÑÐµ Ð°ÑÑÐµÑÐ¸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" y="1988840"/>
            <a:ext cx="6096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23483" y="1907907"/>
            <a:ext cx="28985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Середня </a:t>
            </a:r>
            <a:r>
              <a:rPr lang="uk-UA" b="1" i="1" dirty="0" err="1"/>
              <a:t>наднирникова</a:t>
            </a:r>
            <a:r>
              <a:rPr lang="uk-UA" b="1" i="1" dirty="0"/>
              <a:t> артерія </a:t>
            </a:r>
            <a:r>
              <a:rPr lang="uk-UA" dirty="0" smtClean="0"/>
              <a:t>відходить </a:t>
            </a:r>
            <a:r>
              <a:rPr lang="uk-UA" dirty="0"/>
              <a:t>від аорти на рівні I поперекового хребця і направляється до воріт надниркової залози. </a:t>
            </a:r>
            <a:endParaRPr lang="uk-UA" dirty="0" smtClean="0"/>
          </a:p>
          <a:p>
            <a:r>
              <a:rPr lang="uk-UA" dirty="0" smtClean="0"/>
              <a:t>Артерія </a:t>
            </a:r>
            <a:r>
              <a:rPr lang="uk-UA" dirty="0" err="1"/>
              <a:t>анастомозує</a:t>
            </a:r>
            <a:r>
              <a:rPr lang="uk-UA" dirty="0"/>
              <a:t> з верхніми наднирковими артеріями (з нижньої </a:t>
            </a:r>
            <a:r>
              <a:rPr lang="uk-UA" dirty="0" err="1"/>
              <a:t>діафрагмальної</a:t>
            </a:r>
            <a:r>
              <a:rPr lang="uk-UA" dirty="0"/>
              <a:t> артерії) і з </a:t>
            </a:r>
            <a:r>
              <a:rPr lang="uk-UA" dirty="0" smtClean="0"/>
              <a:t>нижньою наднирковою </a:t>
            </a:r>
            <a:r>
              <a:rPr lang="uk-UA" dirty="0"/>
              <a:t>артерією (з ниркової артерії</a:t>
            </a:r>
            <a:r>
              <a:rPr lang="uk-UA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7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454" y="408372"/>
            <a:ext cx="7166345" cy="1039427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Ниркова артерія (a. </a:t>
            </a:r>
            <a:r>
              <a:rPr lang="uk-UA" b="1" i="1" dirty="0" err="1"/>
              <a:t>renalis</a:t>
            </a:r>
            <a:r>
              <a:rPr lang="uk-UA" b="1" i="1" dirty="0"/>
              <a:t>)</a:t>
            </a:r>
            <a:endParaRPr lang="ru-RU" dirty="0"/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" y="1323975"/>
            <a:ext cx="572452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1" y="1628800"/>
            <a:ext cx="30468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Ниркова артерія </a:t>
            </a:r>
            <a:r>
              <a:rPr lang="uk-UA" dirty="0" smtClean="0"/>
              <a:t>відходить </a:t>
            </a:r>
            <a:r>
              <a:rPr lang="uk-UA" dirty="0"/>
              <a:t>від аорти на рівні I-II поперекового хребця, трохи нижче середньої надниркової артерії, йде в поперечному напрямку до воріт нирки. </a:t>
            </a:r>
            <a:endParaRPr lang="uk-UA" dirty="0" smtClean="0"/>
          </a:p>
          <a:p>
            <a:r>
              <a:rPr lang="uk-UA" dirty="0" smtClean="0"/>
              <a:t>По </a:t>
            </a:r>
            <a:r>
              <a:rPr lang="uk-UA" dirty="0"/>
              <a:t>ходу </a:t>
            </a:r>
            <a:r>
              <a:rPr lang="uk-UA" u="sng" dirty="0"/>
              <a:t>від ниркової артерії </a:t>
            </a:r>
            <a:r>
              <a:rPr lang="uk-UA" u="sng" dirty="0" smtClean="0"/>
              <a:t>відходять: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нижня </a:t>
            </a:r>
            <a:r>
              <a:rPr lang="uk-UA" i="1" dirty="0"/>
              <a:t>надниркова артерія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a. </a:t>
            </a:r>
            <a:r>
              <a:rPr lang="uk-UA" i="1" dirty="0" err="1"/>
              <a:t>suprarenalis</a:t>
            </a:r>
            <a:r>
              <a:rPr lang="uk-UA" i="1" dirty="0"/>
              <a:t> </a:t>
            </a:r>
            <a:r>
              <a:rPr lang="uk-UA" i="1" dirty="0" err="1"/>
              <a:t>inferior</a:t>
            </a:r>
            <a:r>
              <a:rPr lang="uk-UA" i="1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гілки </a:t>
            </a:r>
            <a:r>
              <a:rPr lang="uk-UA" i="1" dirty="0"/>
              <a:t>сечоводу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uretericae</a:t>
            </a:r>
            <a:r>
              <a:rPr lang="uk-UA" i="1" dirty="0"/>
              <a:t>).</a:t>
            </a:r>
            <a:endParaRPr lang="ru-RU" i="1" dirty="0"/>
          </a:p>
        </p:txBody>
      </p:sp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1"/>
            <a:ext cx="5745696" cy="43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Ð»ÐµÐ²Ð°Ñ Ð¶ÐµÐ»ÑÐ´Ð¾ÑÐ½Ð°Ñ Ð°ÑÑÐµÑÐ¸Ñ Ð°Ð½Ð°ÑÐ¾Ð¼Ð¸Ñ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4"/>
          <a:stretch/>
        </p:blipFill>
        <p:spPr bwMode="auto">
          <a:xfrm>
            <a:off x="-36512" y="0"/>
            <a:ext cx="1556967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¾Ð±ÑÐ°Ñ Ð¿ÐµÑÐµÐ½Ð¾ÑÐ½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" y="1066799"/>
            <a:ext cx="56007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4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040" y="408372"/>
            <a:ext cx="4484018" cy="1039427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Яєчкова артерія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testicularis</a:t>
            </a:r>
            <a:r>
              <a:rPr lang="uk-UA" b="1" i="1" dirty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3861" y="2441913"/>
            <a:ext cx="5061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Яєчкова артерія </a:t>
            </a:r>
            <a:r>
              <a:rPr lang="uk-UA" dirty="0" smtClean="0"/>
              <a:t>відходить </a:t>
            </a:r>
            <a:r>
              <a:rPr lang="uk-UA" dirty="0"/>
              <a:t>від переднього півкола аорти, направляється позаду очеревини вниз і </a:t>
            </a:r>
            <a:r>
              <a:rPr lang="uk-UA" dirty="0" err="1"/>
              <a:t>латерально</a:t>
            </a:r>
            <a:r>
              <a:rPr lang="uk-UA" dirty="0"/>
              <a:t> до глибокого кільця пахового каналу. Потім артерія в складі сім'яного канатика йде до яєчка, </a:t>
            </a:r>
            <a:r>
              <a:rPr lang="uk-UA" dirty="0" err="1"/>
              <a:t>кровозабезпечує</a:t>
            </a:r>
            <a:r>
              <a:rPr lang="uk-UA" dirty="0"/>
              <a:t> його і придаток яєчка. Яєчкова артерія </a:t>
            </a:r>
            <a:r>
              <a:rPr lang="uk-UA" dirty="0" err="1"/>
              <a:t>кровопостачає</a:t>
            </a:r>
            <a:r>
              <a:rPr lang="uk-UA" dirty="0"/>
              <a:t> також м'яз, що піднімає яєчко, </a:t>
            </a:r>
            <a:r>
              <a:rPr lang="uk-UA" dirty="0" err="1"/>
              <a:t>сім'явивідну</a:t>
            </a:r>
            <a:r>
              <a:rPr lang="uk-UA" dirty="0"/>
              <a:t> протоку і сечовід, віддаючи до нього </a:t>
            </a:r>
            <a:r>
              <a:rPr lang="uk-UA" i="1" dirty="0"/>
              <a:t>гілки сечоводу 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uretericae</a:t>
            </a:r>
            <a:r>
              <a:rPr lang="uk-UA" i="1" dirty="0"/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Яєчкова </a:t>
            </a:r>
            <a:r>
              <a:rPr lang="uk-UA" dirty="0"/>
              <a:t>артерія в порожнині малого таза </a:t>
            </a:r>
            <a:r>
              <a:rPr lang="uk-UA" dirty="0" err="1"/>
              <a:t>анастомозує</a:t>
            </a:r>
            <a:r>
              <a:rPr lang="uk-UA" dirty="0"/>
              <a:t> з </a:t>
            </a:r>
            <a:r>
              <a:rPr lang="uk-UA" dirty="0" err="1"/>
              <a:t>кремастерною</a:t>
            </a:r>
            <a:r>
              <a:rPr lang="uk-UA" dirty="0"/>
              <a:t> артерією (гілкою нижньої надчеревної артерії) і з артерією </a:t>
            </a:r>
            <a:r>
              <a:rPr lang="uk-UA" dirty="0" err="1"/>
              <a:t>сім'явивідної</a:t>
            </a:r>
            <a:r>
              <a:rPr lang="uk-UA" dirty="0"/>
              <a:t> протоки (гілкою пупкової артерії).</a:t>
            </a:r>
            <a:endParaRPr lang="ru-RU" dirty="0"/>
          </a:p>
        </p:txBody>
      </p:sp>
      <p:pic>
        <p:nvPicPr>
          <p:cNvPr id="1229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2" r="61824" b="11261"/>
          <a:stretch/>
        </p:blipFill>
        <p:spPr bwMode="auto">
          <a:xfrm>
            <a:off x="107503" y="764704"/>
            <a:ext cx="3723537" cy="59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ÑÐ¸ÑÐºÐ¾Ð²ÑÐµ Ð°ÑÑÐµÑÐ¸Ð¸ Ð°Ð½Ð°ÑÐ¾Ð¼Ð¸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54" b="4568"/>
          <a:stretch/>
        </p:blipFill>
        <p:spPr bwMode="auto">
          <a:xfrm>
            <a:off x="8315058" y="14907"/>
            <a:ext cx="828942" cy="24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161"/>
            <a:ext cx="3293480" cy="43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424" y="408372"/>
            <a:ext cx="2444056" cy="1039427"/>
          </a:xfrm>
        </p:spPr>
        <p:txBody>
          <a:bodyPr>
            <a:noAutofit/>
          </a:bodyPr>
          <a:lstStyle/>
          <a:p>
            <a:r>
              <a:rPr lang="uk-UA" sz="1600" b="1" dirty="0" err="1" smtClean="0"/>
              <a:t>Нутрощові</a:t>
            </a:r>
            <a:r>
              <a:rPr lang="uk-UA" sz="1600" b="1" dirty="0" smtClean="0"/>
              <a:t> </a:t>
            </a:r>
            <a:r>
              <a:rPr lang="uk-UA" sz="1600" b="1" dirty="0"/>
              <a:t>(вісцеральні) </a:t>
            </a:r>
            <a:r>
              <a:rPr lang="uk-UA" sz="1600" b="1" dirty="0" smtClean="0"/>
              <a:t>ГІЛКИ </a:t>
            </a:r>
            <a:r>
              <a:rPr lang="uk-UA" sz="1600" b="1" dirty="0" err="1"/>
              <a:t>ГРУДНої</a:t>
            </a:r>
            <a:r>
              <a:rPr lang="uk-UA" sz="1600" b="1" dirty="0"/>
              <a:t> </a:t>
            </a:r>
            <a:r>
              <a:rPr lang="uk-UA" sz="1600" b="1" dirty="0" err="1"/>
              <a:t>ЧАСТИНи</a:t>
            </a:r>
            <a:r>
              <a:rPr lang="uk-UA" sz="1600" b="1" dirty="0"/>
              <a:t> АОРТИ: </a:t>
            </a:r>
            <a:endParaRPr lang="ru-RU" sz="1600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84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1975" y="1592433"/>
            <a:ext cx="26637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b="1" dirty="0" smtClean="0"/>
              <a:t>Бронхіальні </a:t>
            </a:r>
            <a:r>
              <a:rPr lang="uk-UA" b="1" dirty="0"/>
              <a:t>гілки (</a:t>
            </a:r>
            <a:r>
              <a:rPr lang="uk-UA" b="1" dirty="0" err="1"/>
              <a:t>rr</a:t>
            </a:r>
            <a:r>
              <a:rPr lang="uk-UA" b="1" dirty="0"/>
              <a:t>. </a:t>
            </a:r>
            <a:r>
              <a:rPr lang="uk-UA" b="1" dirty="0" err="1" smtClean="0"/>
              <a:t>bronchiales</a:t>
            </a:r>
            <a:r>
              <a:rPr lang="uk-UA" b="1" dirty="0" smtClean="0"/>
              <a:t>) -</a:t>
            </a:r>
          </a:p>
          <a:p>
            <a:r>
              <a:rPr lang="uk-UA" dirty="0" smtClean="0"/>
              <a:t>відходять </a:t>
            </a:r>
            <a:r>
              <a:rPr lang="uk-UA" dirty="0"/>
              <a:t>від аорти на рівні IV-V грудних </a:t>
            </a:r>
            <a:r>
              <a:rPr lang="uk-UA" dirty="0" smtClean="0"/>
              <a:t>хребців;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Стравохідні </a:t>
            </a:r>
            <a:r>
              <a:rPr lang="uk-UA" b="1" dirty="0"/>
              <a:t>гілки (</a:t>
            </a:r>
            <a:r>
              <a:rPr lang="uk-UA" b="1" dirty="0" err="1"/>
              <a:t>rr</a:t>
            </a:r>
            <a:r>
              <a:rPr lang="uk-UA" b="1" dirty="0"/>
              <a:t>. </a:t>
            </a:r>
            <a:r>
              <a:rPr lang="uk-UA" b="1" dirty="0" err="1" smtClean="0"/>
              <a:t>oesophagei</a:t>
            </a:r>
            <a:r>
              <a:rPr lang="uk-UA" b="1" dirty="0" smtClean="0"/>
              <a:t>) –</a:t>
            </a:r>
          </a:p>
          <a:p>
            <a:r>
              <a:rPr lang="uk-UA" dirty="0" smtClean="0"/>
              <a:t>починаються </a:t>
            </a:r>
            <a:r>
              <a:rPr lang="uk-UA" dirty="0"/>
              <a:t>від аорти на рівні IV-VIII грудних </a:t>
            </a:r>
            <a:r>
              <a:rPr lang="uk-UA" dirty="0" smtClean="0"/>
              <a:t>хребців;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Перикардіальні </a:t>
            </a:r>
            <a:r>
              <a:rPr lang="uk-UA" b="1" dirty="0"/>
              <a:t>гілки </a:t>
            </a:r>
            <a:endParaRPr lang="uk-UA" b="1" dirty="0" smtClean="0"/>
          </a:p>
          <a:p>
            <a:r>
              <a:rPr lang="uk-UA" b="1" dirty="0" smtClean="0"/>
              <a:t>(</a:t>
            </a:r>
            <a:r>
              <a:rPr lang="uk-UA" b="1" dirty="0" err="1"/>
              <a:t>rr</a:t>
            </a:r>
            <a:r>
              <a:rPr lang="uk-UA" b="1" dirty="0"/>
              <a:t>. </a:t>
            </a:r>
            <a:r>
              <a:rPr lang="uk-UA" b="1" dirty="0" err="1"/>
              <a:t>pericardiaci</a:t>
            </a:r>
            <a:r>
              <a:rPr lang="uk-UA" b="1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uk-UA" b="1" dirty="0" err="1" smtClean="0"/>
              <a:t>Медіастинальні</a:t>
            </a:r>
            <a:r>
              <a:rPr lang="uk-UA" b="1" dirty="0" smtClean="0"/>
              <a:t> </a:t>
            </a:r>
            <a:r>
              <a:rPr lang="uk-UA" b="1" dirty="0"/>
              <a:t>гілки </a:t>
            </a:r>
            <a:endParaRPr lang="uk-UA" b="1" dirty="0" smtClean="0"/>
          </a:p>
          <a:p>
            <a:r>
              <a:rPr lang="uk-UA" b="1" dirty="0" smtClean="0"/>
              <a:t>(</a:t>
            </a:r>
            <a:r>
              <a:rPr lang="uk-UA" b="1" dirty="0" err="1"/>
              <a:t>rr</a:t>
            </a:r>
            <a:r>
              <a:rPr lang="uk-UA" b="1" dirty="0"/>
              <a:t>. </a:t>
            </a:r>
            <a:r>
              <a:rPr lang="uk-UA" b="1" dirty="0" err="1"/>
              <a:t>mediastinales</a:t>
            </a:r>
            <a:r>
              <a:rPr lang="uk-UA" b="1" dirty="0"/>
              <a:t>)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026431" y="1916830"/>
            <a:ext cx="1252444" cy="3786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36512" y="2937139"/>
            <a:ext cx="1008112" cy="3786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72117" y="2880454"/>
            <a:ext cx="1008112" cy="2617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40217" y="2636912"/>
            <a:ext cx="1008112" cy="3002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3349"/>
            <a:ext cx="8260672" cy="1039427"/>
          </a:xfrm>
        </p:spPr>
        <p:txBody>
          <a:bodyPr/>
          <a:lstStyle/>
          <a:p>
            <a:r>
              <a:rPr lang="uk-UA" b="1" i="1" dirty="0"/>
              <a:t>Яєчникова артерія (a. </a:t>
            </a:r>
            <a:r>
              <a:rPr lang="uk-UA" b="1" i="1" dirty="0" err="1"/>
              <a:t>ovarica</a:t>
            </a:r>
            <a:r>
              <a:rPr lang="uk-UA" b="1" i="1" dirty="0"/>
              <a:t>)</a:t>
            </a:r>
            <a:endParaRPr lang="ru-RU" dirty="0"/>
          </a:p>
        </p:txBody>
      </p:sp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6012160" cy="544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2" y="1556792"/>
            <a:ext cx="3203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Яєчникова артерія </a:t>
            </a:r>
            <a:r>
              <a:rPr lang="uk-UA" dirty="0" smtClean="0"/>
              <a:t>відходить </a:t>
            </a:r>
            <a:r>
              <a:rPr lang="uk-UA" dirty="0"/>
              <a:t>від переднього півкола аорти під гострим кутом нижче ниркової артерії на рівні III поперекового хребця, направляється в малий таз до яєчника.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порожнині малого таза яєчникова артерія віддає </a:t>
            </a:r>
            <a:r>
              <a:rPr lang="uk-UA" i="1" dirty="0"/>
              <a:t>трубні гілки 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tubarii</a:t>
            </a:r>
            <a:r>
              <a:rPr lang="uk-UA" i="1" dirty="0"/>
              <a:t>)</a:t>
            </a:r>
            <a:r>
              <a:rPr lang="uk-UA" dirty="0"/>
              <a:t> до маткової труби і </a:t>
            </a:r>
            <a:r>
              <a:rPr lang="uk-UA" i="1" dirty="0"/>
              <a:t>гілки сечоводу 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ureterici</a:t>
            </a:r>
            <a:r>
              <a:rPr lang="uk-UA" i="1" dirty="0"/>
              <a:t>)</a:t>
            </a:r>
            <a:r>
              <a:rPr lang="uk-UA" dirty="0"/>
              <a:t> до тазової частини сечоводу. </a:t>
            </a:r>
            <a:endParaRPr lang="uk-UA" dirty="0" smtClean="0"/>
          </a:p>
          <a:p>
            <a:r>
              <a:rPr lang="uk-UA" dirty="0" smtClean="0"/>
              <a:t>Яєчникова </a:t>
            </a:r>
            <a:r>
              <a:rPr lang="uk-UA" dirty="0"/>
              <a:t>артерія </a:t>
            </a:r>
            <a:r>
              <a:rPr lang="uk-UA" dirty="0" err="1"/>
              <a:t>анастомозує</a:t>
            </a:r>
            <a:r>
              <a:rPr lang="uk-UA" dirty="0"/>
              <a:t> з яєчниковою гілкою маткової артерії.</a:t>
            </a:r>
            <a:endParaRPr lang="ru-RU" dirty="0"/>
          </a:p>
        </p:txBody>
      </p:sp>
      <p:pic>
        <p:nvPicPr>
          <p:cNvPr id="1536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11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²Ð½ÑÑÑÐµÐ½Ð½ÑÑ Ð¿Ð¾Ð´Ð²Ð·Ð´Ð¾ÑÐ½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6323"/>
            <a:ext cx="50482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20707"/>
            <a:ext cx="8642350" cy="576263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Анастомози</a:t>
            </a:r>
            <a:r>
              <a:rPr lang="ru-RU" b="1" dirty="0" smtClean="0"/>
              <a:t> </a:t>
            </a:r>
            <a:r>
              <a:rPr lang="ru-RU" b="1" dirty="0" err="1" smtClean="0"/>
              <a:t>гілок</a:t>
            </a:r>
            <a:r>
              <a:rPr lang="ru-RU" b="1" dirty="0" smtClean="0"/>
              <a:t> </a:t>
            </a:r>
            <a:r>
              <a:rPr lang="ru-RU" b="1" dirty="0" err="1" smtClean="0"/>
              <a:t>Грудної</a:t>
            </a:r>
            <a:r>
              <a:rPr lang="ru-RU" b="1" dirty="0" smtClean="0"/>
              <a:t> </a:t>
            </a:r>
            <a:r>
              <a:rPr lang="ru-RU" b="1" dirty="0" err="1" smtClean="0"/>
              <a:t>аорти</a:t>
            </a:r>
            <a:endParaRPr lang="ru-RU" b="1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27607"/>
            <a:ext cx="602932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091923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I-VIII </a:t>
            </a:r>
            <a:r>
              <a:rPr lang="uk-UA" dirty="0"/>
              <a:t>задні міжреберні </a:t>
            </a:r>
            <a:r>
              <a:rPr lang="uk-UA" dirty="0" smtClean="0"/>
              <a:t>артерії </a:t>
            </a:r>
            <a:r>
              <a:rPr lang="uk-UA" dirty="0" err="1" smtClean="0"/>
              <a:t>анастомозують</a:t>
            </a:r>
            <a:r>
              <a:rPr lang="uk-UA" dirty="0" smtClean="0"/>
              <a:t> </a:t>
            </a:r>
            <a:r>
              <a:rPr lang="uk-UA" dirty="0"/>
              <a:t>з передніми міжреберними гілками (з внутрішньої грудної артерії).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IX-XI </a:t>
            </a:r>
            <a:r>
              <a:rPr lang="uk-UA" dirty="0"/>
              <a:t>задні міжреберні артерії утворюють з'єднання з гілками верхньої надчеревної артерії (з внутрішньої грудної артерії).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41754" y="908720"/>
            <a:ext cx="31146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prstClr val="black"/>
                </a:solidFill>
              </a:rPr>
              <a:t>Бронхіальні гілки </a:t>
            </a:r>
            <a:r>
              <a:rPr lang="uk-UA" dirty="0" err="1">
                <a:solidFill>
                  <a:prstClr val="black"/>
                </a:solidFill>
              </a:rPr>
              <a:t>анастомозують</a:t>
            </a:r>
            <a:r>
              <a:rPr lang="uk-UA" dirty="0">
                <a:solidFill>
                  <a:prstClr val="black"/>
                </a:solidFill>
              </a:rPr>
              <a:t> з гілками легеневої артерії.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prstClr val="black"/>
                </a:solidFill>
              </a:rPr>
              <a:t>Спинномозкові гілки (з задніх міжреберних артерій) </a:t>
            </a:r>
            <a:r>
              <a:rPr lang="uk-UA" dirty="0" err="1">
                <a:solidFill>
                  <a:prstClr val="black"/>
                </a:solidFill>
              </a:rPr>
              <a:t>анастомозують</a:t>
            </a:r>
            <a:r>
              <a:rPr lang="uk-UA" dirty="0">
                <a:solidFill>
                  <a:prstClr val="black"/>
                </a:solidFill>
              </a:rPr>
              <a:t> з однойменними гілками іншого боку.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prstClr val="black"/>
                </a:solidFill>
              </a:rPr>
              <a:t>Уздовж спинного мозку розташовується анастомоз спинномозкових гілок, що походять з задніх міжреберних артерій, зі спинномозковими гілками з хребетної, висхідної шийної та поперекових артерій. </a:t>
            </a: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564904"/>
            <a:ext cx="5520533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Черевна частина аорти </a:t>
            </a:r>
            <a:br>
              <a:rPr lang="uk-UA" b="1" dirty="0"/>
            </a:br>
            <a:r>
              <a:rPr lang="uk-UA" b="1" dirty="0"/>
              <a:t>(</a:t>
            </a:r>
            <a:r>
              <a:rPr lang="uk-UA" b="1" dirty="0" err="1"/>
              <a:t>pars</a:t>
            </a:r>
            <a:r>
              <a:rPr lang="uk-UA" b="1" dirty="0"/>
              <a:t> </a:t>
            </a:r>
            <a:r>
              <a:rPr lang="uk-UA" b="1" dirty="0" err="1"/>
              <a:t>abdominalis</a:t>
            </a:r>
            <a:r>
              <a:rPr lang="uk-UA" b="1" dirty="0"/>
              <a:t> </a:t>
            </a:r>
            <a:r>
              <a:rPr lang="uk-UA" b="1" dirty="0" err="1"/>
              <a:t>aortae</a:t>
            </a:r>
            <a:r>
              <a:rPr lang="uk-UA" b="1" dirty="0"/>
              <a:t>) </a:t>
            </a:r>
            <a:endParaRPr lang="ru-RU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7150"/>
            <a:ext cx="35283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"/>
          <a:stretch/>
        </p:blipFill>
        <p:spPr bwMode="auto">
          <a:xfrm>
            <a:off x="4067944" y="1396821"/>
            <a:ext cx="4778799" cy="54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517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2240" y="197346"/>
            <a:ext cx="23042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Гілки черевної частини аорти </a:t>
            </a:r>
            <a:r>
              <a:rPr lang="uk-UA" dirty="0"/>
              <a:t>поділяють на </a:t>
            </a:r>
            <a:r>
              <a:rPr lang="uk-UA" b="1" i="1" dirty="0"/>
              <a:t>пристінкові (парієтальні) </a:t>
            </a:r>
            <a:r>
              <a:rPr lang="uk-UA" dirty="0"/>
              <a:t>і</a:t>
            </a:r>
            <a:r>
              <a:rPr lang="uk-UA" b="1" dirty="0"/>
              <a:t> </a:t>
            </a:r>
            <a:r>
              <a:rPr lang="uk-UA" b="1" i="1" dirty="0" err="1" smtClean="0"/>
              <a:t>нутрощові</a:t>
            </a:r>
            <a:r>
              <a:rPr lang="uk-UA" b="1" i="1" dirty="0" smtClean="0"/>
              <a:t> </a:t>
            </a:r>
            <a:r>
              <a:rPr lang="uk-UA" b="1" i="1" dirty="0"/>
              <a:t>(вісцеральні</a:t>
            </a:r>
            <a:r>
              <a:rPr lang="uk-UA" b="1" i="1" dirty="0" smtClean="0"/>
              <a:t>).</a:t>
            </a:r>
            <a:endParaRPr lang="en-US" b="1" i="1" dirty="0" smtClean="0"/>
          </a:p>
          <a:p>
            <a:r>
              <a:rPr lang="uk-UA" sz="1600" u="sng" dirty="0" smtClean="0"/>
              <a:t>Пристінковими </a:t>
            </a:r>
            <a:r>
              <a:rPr lang="uk-UA" sz="1600" u="sng" dirty="0"/>
              <a:t>гілками є </a:t>
            </a:r>
            <a:r>
              <a:rPr lang="uk-UA" sz="1600" dirty="0"/>
              <a:t>парні </a:t>
            </a:r>
            <a:r>
              <a:rPr lang="uk-UA" sz="1600" i="1" dirty="0"/>
              <a:t>нижні </a:t>
            </a:r>
            <a:r>
              <a:rPr lang="uk-UA" sz="1600" i="1" dirty="0" err="1"/>
              <a:t>діафрагмальні</a:t>
            </a:r>
            <a:r>
              <a:rPr lang="uk-UA" sz="1600" i="1" dirty="0"/>
              <a:t>, поперекові артерії </a:t>
            </a:r>
            <a:r>
              <a:rPr lang="uk-UA" sz="1600" dirty="0"/>
              <a:t>та </a:t>
            </a:r>
            <a:r>
              <a:rPr lang="uk-UA" sz="1600" i="1" dirty="0"/>
              <a:t>непарна серединна крижова артерія</a:t>
            </a:r>
            <a:r>
              <a:rPr lang="uk-UA" sz="1600" dirty="0"/>
              <a:t>.</a:t>
            </a:r>
            <a:endParaRPr lang="ru-RU" sz="1600" dirty="0"/>
          </a:p>
          <a:p>
            <a:r>
              <a:rPr lang="uk-UA" sz="1600" u="sng" dirty="0"/>
              <a:t>До </a:t>
            </a:r>
            <a:r>
              <a:rPr lang="uk-UA" sz="1600" u="sng" dirty="0" err="1" smtClean="0"/>
              <a:t>нутрощових</a:t>
            </a:r>
            <a:r>
              <a:rPr lang="uk-UA" sz="1600" u="sng" dirty="0" smtClean="0"/>
              <a:t> гілок </a:t>
            </a:r>
            <a:r>
              <a:rPr lang="uk-UA" sz="1600" u="sng" dirty="0"/>
              <a:t>відносяться </a:t>
            </a:r>
            <a:r>
              <a:rPr lang="uk-UA" sz="1600" dirty="0"/>
              <a:t>три </a:t>
            </a:r>
            <a:r>
              <a:rPr lang="uk-UA" sz="1600" dirty="0" smtClean="0"/>
              <a:t>великі </a:t>
            </a:r>
            <a:r>
              <a:rPr lang="uk-UA" sz="1600" dirty="0"/>
              <a:t>непарні артерії: </a:t>
            </a:r>
            <a:r>
              <a:rPr lang="uk-UA" sz="1600" i="1" dirty="0"/>
              <a:t>черевний стовбур, верхня </a:t>
            </a:r>
            <a:r>
              <a:rPr lang="uk-UA" sz="1600" dirty="0"/>
              <a:t>і</a:t>
            </a:r>
            <a:r>
              <a:rPr lang="uk-UA" sz="1600" i="1" dirty="0"/>
              <a:t> нижня </a:t>
            </a:r>
            <a:r>
              <a:rPr lang="uk-UA" sz="1600" i="1" dirty="0" err="1" smtClean="0"/>
              <a:t>брижові</a:t>
            </a:r>
            <a:r>
              <a:rPr lang="uk-UA" sz="1600" dirty="0" smtClean="0"/>
              <a:t>, </a:t>
            </a:r>
            <a:r>
              <a:rPr lang="uk-UA" sz="1600" dirty="0"/>
              <a:t>а також парні </a:t>
            </a:r>
            <a:r>
              <a:rPr lang="uk-UA" sz="1600" i="1" dirty="0"/>
              <a:t>середні надниркові, ниркові </a:t>
            </a:r>
            <a:r>
              <a:rPr lang="uk-UA" sz="1600" i="1" dirty="0" smtClean="0"/>
              <a:t>та </a:t>
            </a:r>
            <a:r>
              <a:rPr lang="uk-UA" sz="1600" i="1" dirty="0"/>
              <a:t>яєчкові (</a:t>
            </a:r>
            <a:r>
              <a:rPr lang="uk-UA" sz="1600" dirty="0"/>
              <a:t>у жінок </a:t>
            </a:r>
            <a:r>
              <a:rPr lang="uk-UA" sz="1600" i="1" dirty="0"/>
              <a:t>яєчникові) артерії</a:t>
            </a:r>
            <a:r>
              <a:rPr lang="uk-UA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337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9015" y="548680"/>
            <a:ext cx="2975053" cy="797390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пристінкові </a:t>
            </a:r>
            <a:r>
              <a:rPr lang="uk-UA" sz="2000" b="1" dirty="0"/>
              <a:t>(парієтальні) Гілки черевної </a:t>
            </a:r>
            <a:r>
              <a:rPr lang="uk-UA" sz="2000" b="1" dirty="0" smtClean="0"/>
              <a:t>аорти: </a:t>
            </a:r>
            <a:endParaRPr lang="ru-RU" sz="2000" b="1" dirty="0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868144" cy="673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53527" y="1484784"/>
            <a:ext cx="32758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Нижня </a:t>
            </a:r>
            <a:r>
              <a:rPr lang="uk-UA" sz="1600" b="1" dirty="0" err="1"/>
              <a:t>діафрагмальна</a:t>
            </a:r>
            <a:r>
              <a:rPr lang="uk-UA" sz="1600" b="1" dirty="0"/>
              <a:t> артерія (a. </a:t>
            </a:r>
            <a:r>
              <a:rPr lang="uk-UA" sz="1600" b="1" dirty="0" err="1" smtClean="0"/>
              <a:t>phrenica</a:t>
            </a:r>
            <a:r>
              <a:rPr lang="uk-UA" sz="1600" b="1" dirty="0" smtClean="0"/>
              <a:t> </a:t>
            </a:r>
            <a:r>
              <a:rPr lang="uk-UA" sz="1600" b="1" dirty="0" err="1"/>
              <a:t>inferior</a:t>
            </a:r>
            <a:r>
              <a:rPr lang="uk-UA" sz="1600" b="1" dirty="0"/>
              <a:t>)</a:t>
            </a:r>
            <a:r>
              <a:rPr lang="uk-UA" sz="1600" dirty="0"/>
              <a:t>, </a:t>
            </a:r>
            <a:r>
              <a:rPr lang="uk-UA" sz="1600" dirty="0" smtClean="0"/>
              <a:t>парна, </a:t>
            </a:r>
            <a:r>
              <a:rPr lang="uk-UA" sz="1600" dirty="0"/>
              <a:t>відходить від </a:t>
            </a:r>
            <a:r>
              <a:rPr lang="uk-UA" sz="1600" dirty="0" smtClean="0"/>
              <a:t>аорти </a:t>
            </a:r>
            <a:r>
              <a:rPr lang="uk-UA" sz="1600" dirty="0"/>
              <a:t>на рівні </a:t>
            </a:r>
            <a:r>
              <a:rPr lang="en-US" sz="1600" dirty="0" err="1" smtClean="0"/>
              <a:t>Th</a:t>
            </a:r>
            <a:r>
              <a:rPr lang="uk-UA" sz="1600" dirty="0" smtClean="0"/>
              <a:t>XII. </a:t>
            </a:r>
            <a:endParaRPr lang="en-US" sz="1600" dirty="0" smtClean="0"/>
          </a:p>
          <a:p>
            <a:r>
              <a:rPr lang="uk-UA" sz="1600" u="sng" dirty="0" smtClean="0"/>
              <a:t>Від неї відходять:</a:t>
            </a:r>
          </a:p>
          <a:p>
            <a:r>
              <a:rPr lang="uk-UA" sz="1600" dirty="0" smtClean="0"/>
              <a:t>- </a:t>
            </a:r>
            <a:r>
              <a:rPr lang="uk-UA" sz="1600" b="1" i="1" dirty="0" smtClean="0"/>
              <a:t>верхні надниркові артерії </a:t>
            </a:r>
            <a:r>
              <a:rPr lang="uk-UA" sz="1600" b="1" i="1" dirty="0"/>
              <a:t>(</a:t>
            </a:r>
            <a:r>
              <a:rPr lang="uk-UA" sz="1600" b="1" i="1" dirty="0" err="1"/>
              <a:t>aa</a:t>
            </a:r>
            <a:r>
              <a:rPr lang="uk-UA" sz="1600" b="1" i="1" dirty="0"/>
              <a:t>. </a:t>
            </a:r>
            <a:r>
              <a:rPr lang="uk-UA" sz="1600" b="1" i="1" dirty="0" err="1" smtClean="0"/>
              <a:t>suprarenales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superiores</a:t>
            </a:r>
            <a:r>
              <a:rPr lang="uk-UA" sz="1600" b="1" i="1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Поперекові артерії (</a:t>
            </a:r>
            <a:r>
              <a:rPr lang="uk-UA" sz="1600" b="1" dirty="0" err="1"/>
              <a:t>aa</a:t>
            </a:r>
            <a:r>
              <a:rPr lang="uk-UA" sz="1600" b="1" dirty="0"/>
              <a:t>. </a:t>
            </a:r>
            <a:r>
              <a:rPr lang="uk-UA" sz="1600" b="1" dirty="0" err="1" smtClean="0"/>
              <a:t>lumbales</a:t>
            </a:r>
            <a:r>
              <a:rPr lang="uk-UA" sz="1600" b="1" dirty="0"/>
              <a:t>), </a:t>
            </a:r>
            <a:r>
              <a:rPr lang="uk-UA" sz="1600" dirty="0"/>
              <a:t>чотири пари, відходять від </a:t>
            </a:r>
            <a:r>
              <a:rPr lang="uk-UA" sz="1600" dirty="0" smtClean="0"/>
              <a:t>аорти </a:t>
            </a:r>
            <a:r>
              <a:rPr lang="uk-UA" sz="1600" dirty="0"/>
              <a:t>на рівні </a:t>
            </a:r>
            <a:r>
              <a:rPr lang="uk-UA" sz="1600" dirty="0" smtClean="0"/>
              <a:t>тіл </a:t>
            </a:r>
            <a:r>
              <a:rPr lang="uk-UA" sz="1600" dirty="0"/>
              <a:t>I-IV поперекових </a:t>
            </a:r>
            <a:r>
              <a:rPr lang="uk-UA" sz="1600" dirty="0" smtClean="0"/>
              <a:t>хребців </a:t>
            </a:r>
            <a:r>
              <a:rPr lang="uk-UA" sz="1600" dirty="0"/>
              <a:t>і проходять </a:t>
            </a:r>
            <a:r>
              <a:rPr lang="uk-UA" sz="1600" dirty="0" smtClean="0"/>
              <a:t>вперед між поперечним </a:t>
            </a:r>
            <a:r>
              <a:rPr lang="uk-UA" sz="1600" dirty="0"/>
              <a:t>і </a:t>
            </a:r>
            <a:r>
              <a:rPr lang="uk-UA" sz="1600" dirty="0" smtClean="0"/>
              <a:t>внутрішнім косими </a:t>
            </a:r>
            <a:r>
              <a:rPr lang="uk-UA" sz="1600" dirty="0"/>
              <a:t>м'язами </a:t>
            </a:r>
            <a:r>
              <a:rPr lang="uk-UA" sz="1600" dirty="0" smtClean="0"/>
              <a:t>живота. </a:t>
            </a:r>
            <a:r>
              <a:rPr lang="uk-UA" sz="1600" u="sng" dirty="0" smtClean="0"/>
              <a:t>Від них відходять: </a:t>
            </a:r>
            <a:endParaRPr lang="en-US" sz="1600" u="sng" dirty="0" smtClean="0"/>
          </a:p>
          <a:p>
            <a:r>
              <a:rPr lang="en-US" sz="1600" b="1" i="1" dirty="0" smtClean="0"/>
              <a:t>- </a:t>
            </a:r>
            <a:r>
              <a:rPr lang="uk-UA" sz="1600" b="1" i="1" dirty="0" smtClean="0"/>
              <a:t>дорсальні гілки </a:t>
            </a:r>
            <a:r>
              <a:rPr lang="uk-UA" sz="1600" b="1" i="1" dirty="0"/>
              <a:t>(r. </a:t>
            </a:r>
            <a:r>
              <a:rPr lang="uk-UA" sz="1600" b="1" i="1" dirty="0" err="1" smtClean="0"/>
              <a:t>dorsalis</a:t>
            </a:r>
            <a:r>
              <a:rPr lang="uk-UA" sz="1600" b="1" i="1" dirty="0"/>
              <a:t>), </a:t>
            </a:r>
            <a:r>
              <a:rPr lang="uk-UA" sz="1600" dirty="0" smtClean="0"/>
              <a:t>які віддають </a:t>
            </a:r>
            <a:r>
              <a:rPr lang="uk-UA" sz="1600" dirty="0"/>
              <a:t>гілки до м'язів і шкірі спини, а також </a:t>
            </a:r>
            <a:r>
              <a:rPr lang="uk-UA" sz="1600" dirty="0" smtClean="0"/>
              <a:t>у хребетний канал.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 smtClean="0"/>
              <a:t>Непарна </a:t>
            </a:r>
            <a:r>
              <a:rPr lang="uk-UA" sz="1600" b="1" dirty="0"/>
              <a:t>серединна крижова </a:t>
            </a:r>
            <a:r>
              <a:rPr lang="uk-UA" sz="1600" b="1" dirty="0" smtClean="0"/>
              <a:t>артерія </a:t>
            </a:r>
            <a:r>
              <a:rPr lang="uk-UA" sz="1600" b="1" dirty="0"/>
              <a:t>(a. </a:t>
            </a:r>
            <a:r>
              <a:rPr lang="uk-UA" sz="1600" b="1" dirty="0" err="1"/>
              <a:t>sacralis</a:t>
            </a:r>
            <a:r>
              <a:rPr lang="uk-UA" sz="1600" b="1" dirty="0"/>
              <a:t> </a:t>
            </a:r>
            <a:r>
              <a:rPr lang="uk-UA" sz="1600" b="1" dirty="0" err="1"/>
              <a:t>mediana</a:t>
            </a:r>
            <a:r>
              <a:rPr lang="uk-UA" sz="1600" b="1" dirty="0"/>
              <a:t>)</a:t>
            </a:r>
            <a:r>
              <a:rPr lang="uk-UA" sz="1600" b="1" dirty="0" smtClean="0"/>
              <a:t>.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34072" y="27841"/>
            <a:ext cx="1133872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58653"/>
            <a:ext cx="1133872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08720"/>
            <a:ext cx="917848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284984"/>
            <a:ext cx="701824" cy="1976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2996952"/>
            <a:ext cx="599131" cy="1976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819399"/>
            <a:ext cx="46672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0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408372"/>
            <a:ext cx="2386608" cy="1039427"/>
          </a:xfrm>
        </p:spPr>
        <p:txBody>
          <a:bodyPr>
            <a:noAutofit/>
          </a:bodyPr>
          <a:lstStyle/>
          <a:p>
            <a:r>
              <a:rPr lang="uk-UA" sz="1800" b="1" dirty="0" err="1" smtClean="0"/>
              <a:t>нутрощові</a:t>
            </a:r>
            <a:r>
              <a:rPr lang="uk-UA" sz="1800" b="1" dirty="0" smtClean="0"/>
              <a:t> </a:t>
            </a:r>
            <a:r>
              <a:rPr lang="uk-UA" sz="1800" b="1" dirty="0"/>
              <a:t>(</a:t>
            </a:r>
            <a:r>
              <a:rPr lang="uk-UA" sz="1800" b="1" dirty="0" smtClean="0"/>
              <a:t>вісцеральні) Гілки </a:t>
            </a:r>
            <a:r>
              <a:rPr lang="uk-UA" sz="1800" b="1" dirty="0"/>
              <a:t>черевної аорти: </a:t>
            </a:r>
            <a:endParaRPr lang="ru-RU" sz="1800" dirty="0"/>
          </a:p>
        </p:txBody>
      </p:sp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1" y="764704"/>
            <a:ext cx="5868144" cy="606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5360" y="1952164"/>
            <a:ext cx="28438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 smtClean="0"/>
              <a:t>Непарні </a:t>
            </a:r>
            <a:r>
              <a:rPr lang="uk-UA" sz="2000" b="1" u="sng" dirty="0"/>
              <a:t>артерії: </a:t>
            </a:r>
            <a:endParaRPr lang="uk-UA" sz="2000" b="1" u="sn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черевний стовбур;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верхня </a:t>
            </a:r>
            <a:r>
              <a:rPr lang="uk-UA" dirty="0" err="1" smtClean="0"/>
              <a:t>брижова</a:t>
            </a:r>
            <a:r>
              <a:rPr lang="uk-UA" dirty="0" smtClean="0"/>
              <a:t> артерія;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нижня </a:t>
            </a:r>
            <a:r>
              <a:rPr lang="uk-UA" dirty="0" err="1" smtClean="0"/>
              <a:t>брижова</a:t>
            </a:r>
            <a:r>
              <a:rPr lang="uk-UA" dirty="0" smtClean="0"/>
              <a:t> артерія.</a:t>
            </a:r>
          </a:p>
          <a:p>
            <a:endParaRPr lang="uk-UA" b="1" u="sng" dirty="0" smtClean="0"/>
          </a:p>
          <a:p>
            <a:r>
              <a:rPr lang="uk-UA" sz="2000" b="1" u="sng" dirty="0" smtClean="0"/>
              <a:t>Парні артерії: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середні надниркові артерії;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ниркові </a:t>
            </a:r>
            <a:r>
              <a:rPr lang="uk-UA" dirty="0"/>
              <a:t>артерії;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яєчкові </a:t>
            </a:r>
            <a:r>
              <a:rPr lang="uk-UA" dirty="0"/>
              <a:t>(у жінок яєчникові) артерії.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038128" y="1484784"/>
            <a:ext cx="597768" cy="5717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95736" y="1628800"/>
            <a:ext cx="742570" cy="999474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489412" y="4576809"/>
            <a:ext cx="1154596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254834" y="2270320"/>
            <a:ext cx="1605198" cy="321540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264111" y="2744260"/>
            <a:ext cx="1451905" cy="540724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131840" y="3649581"/>
            <a:ext cx="1512168" cy="360040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4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Непарні </a:t>
            </a:r>
            <a:r>
              <a:rPr lang="uk-UA" b="1" dirty="0" smtClean="0"/>
              <a:t>гілки черевної аорти</a:t>
            </a:r>
            <a:endParaRPr lang="ru-RU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9685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32230</TotalTime>
  <Words>1643</Words>
  <Application>Microsoft Office PowerPoint</Application>
  <PresentationFormat>Экран (4:3)</PresentationFormat>
  <Paragraphs>143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Аптека</vt:lpstr>
      <vt:lpstr>ГРУДНА ЧАСТИНА АОРТИ  (pars thoracica aortae)</vt:lpstr>
      <vt:lpstr>Пристінкові (парієтальні) ГІЛКИ ГРУДНої ЧАСТИНи АОРТИ: </vt:lpstr>
      <vt:lpstr>Нутрощові (вісцеральні) ГІЛКИ ГРУДНої ЧАСТИНи АОРТИ: </vt:lpstr>
      <vt:lpstr>Анастомози гілок Грудної аорти</vt:lpstr>
      <vt:lpstr>Черевна частина аорти  (pars abdominalis aortae) </vt:lpstr>
      <vt:lpstr>Презентация PowerPoint</vt:lpstr>
      <vt:lpstr>пристінкові (парієтальні) Гілки черевної аорти: </vt:lpstr>
      <vt:lpstr>нутрощові (вісцеральні) Гілки черевної аорти: </vt:lpstr>
      <vt:lpstr>Непарні гілки черевної аорти</vt:lpstr>
      <vt:lpstr>Черевний стовбур  (truncus coeliacus) </vt:lpstr>
      <vt:lpstr>Гілки черевного стовбуру</vt:lpstr>
      <vt:lpstr>Презентация PowerPoint</vt:lpstr>
      <vt:lpstr>Презентация PowerPoint</vt:lpstr>
      <vt:lpstr>Селезінкова артерія (a. lienalis)</vt:lpstr>
      <vt:lpstr>Загальна печінкова артерія (a. hepatica communis) </vt:lpstr>
      <vt:lpstr>Ліва шлункова артерія  (a. Gastrica sinistra)</vt:lpstr>
      <vt:lpstr>артеріальне кільце навколо шлунка</vt:lpstr>
      <vt:lpstr>Верхня брижова артерія  (a. mesenterica superior) </vt:lpstr>
      <vt:lpstr>Нижня підшлунково-дванадцятипала артерія  (a. pancreatoduodenalis inferior)</vt:lpstr>
      <vt:lpstr>порожньо-кишкові  та клубово-кишкові артерії  (aa. jejunales et aa. ileales)</vt:lpstr>
      <vt:lpstr>Клубово-ободовокишкова артерія (a. ileocolica)</vt:lpstr>
      <vt:lpstr>Презентация PowerPoint</vt:lpstr>
      <vt:lpstr>Нижня брижова артерія  (a. mesenterica inferior)</vt:lpstr>
      <vt:lpstr>Ліва ободовокишкова артерія (a. colica sinistra)</vt:lpstr>
      <vt:lpstr>Презентация PowerPoint</vt:lpstr>
      <vt:lpstr>Парні гілки черевної аорти</vt:lpstr>
      <vt:lpstr>Середня наднирникова артерія  (a. suprarenalis media)</vt:lpstr>
      <vt:lpstr>Ниркова артерія (a. renalis)</vt:lpstr>
      <vt:lpstr>Яєчкова артерія  (a. testicularis)</vt:lpstr>
      <vt:lpstr>Яєчникова артерія (a. ovarica)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482</cp:revision>
  <dcterms:created xsi:type="dcterms:W3CDTF">2018-04-01T12:45:45Z</dcterms:created>
  <dcterms:modified xsi:type="dcterms:W3CDTF">2020-04-25T00:50:08Z</dcterms:modified>
</cp:coreProperties>
</file>